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01" r:id="rId1"/>
  </p:sldMasterIdLst>
  <p:notesMasterIdLst>
    <p:notesMasterId r:id="rId29"/>
  </p:notesMasterIdLst>
  <p:handoutMasterIdLst>
    <p:handoutMasterId r:id="rId30"/>
  </p:handoutMasterIdLst>
  <p:sldIdLst>
    <p:sldId id="291" r:id="rId2"/>
    <p:sldId id="324" r:id="rId3"/>
    <p:sldId id="325" r:id="rId4"/>
    <p:sldId id="360" r:id="rId5"/>
    <p:sldId id="362" r:id="rId6"/>
    <p:sldId id="326" r:id="rId7"/>
    <p:sldId id="327" r:id="rId8"/>
    <p:sldId id="328" r:id="rId9"/>
    <p:sldId id="361" r:id="rId10"/>
    <p:sldId id="329" r:id="rId11"/>
    <p:sldId id="336" r:id="rId12"/>
    <p:sldId id="330" r:id="rId13"/>
    <p:sldId id="364" r:id="rId14"/>
    <p:sldId id="346" r:id="rId15"/>
    <p:sldId id="348" r:id="rId16"/>
    <p:sldId id="368" r:id="rId17"/>
    <p:sldId id="367" r:id="rId18"/>
    <p:sldId id="352" r:id="rId19"/>
    <p:sldId id="353" r:id="rId20"/>
    <p:sldId id="354" r:id="rId21"/>
    <p:sldId id="357" r:id="rId22"/>
    <p:sldId id="358" r:id="rId23"/>
    <p:sldId id="343" r:id="rId24"/>
    <p:sldId id="333" r:id="rId25"/>
    <p:sldId id="344" r:id="rId26"/>
    <p:sldId id="345" r:id="rId27"/>
    <p:sldId id="323" r:id="rId28"/>
  </p:sldIdLst>
  <p:sldSz cx="12192000" cy="6858000"/>
  <p:notesSz cx="7010400" cy="9296400"/>
  <p:defaultTex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841F"/>
    <a:srgbClr val="006570"/>
    <a:srgbClr val="005BBB"/>
    <a:srgbClr val="FFC72C"/>
    <a:srgbClr val="6DA04B"/>
    <a:srgbClr val="2F9FD0"/>
    <a:srgbClr val="990000"/>
    <a:srgbClr val="002F56"/>
    <a:srgbClr val="E56A54"/>
    <a:srgbClr val="00A6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73" autoAdjust="0"/>
    <p:restoredTop sz="92214" autoAdjust="0"/>
  </p:normalViewPr>
  <p:slideViewPr>
    <p:cSldViewPr snapToGrid="0" snapToObjects="1">
      <p:cViewPr varScale="1">
        <p:scale>
          <a:sx n="42" d="100"/>
          <a:sy n="42" d="100"/>
        </p:scale>
        <p:origin x="816" y="42"/>
      </p:cViewPr>
      <p:guideLst/>
    </p:cSldViewPr>
  </p:slideViewPr>
  <p:outlineViewPr>
    <p:cViewPr>
      <p:scale>
        <a:sx n="33" d="100"/>
        <a:sy n="33" d="100"/>
      </p:scale>
      <p:origin x="0" y="-6064"/>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7" d="100"/>
          <a:sy n="87" d="100"/>
        </p:scale>
        <p:origin x="3904"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itorg\ubfs\myfiles\m\m\mmr6\windows\Desktop\Notes\Salary%20Equity%20Study%202017%20Official%20Files\Variance%20charts_Ver_2.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itorg\ubfs\myfiles\m\m\mmr6\windows\Desktop\Notes\Salary%20Equity%20Study%202017%20Official%20Files\Variance%20charts_Ver_2.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r>
              <a:rPr lang="en-US" sz="2000" b="1" dirty="0" smtClean="0">
                <a:solidFill>
                  <a:schemeClr val="tx1"/>
                </a:solidFill>
              </a:rPr>
              <a:t>All</a:t>
            </a:r>
            <a:r>
              <a:rPr lang="en-US" sz="2000" b="1" baseline="0" dirty="0" smtClean="0">
                <a:solidFill>
                  <a:schemeClr val="tx1"/>
                </a:solidFill>
              </a:rPr>
              <a:t> Faculty</a:t>
            </a:r>
            <a:endParaRPr lang="en-US" sz="2000" b="1" dirty="0">
              <a:solidFill>
                <a:schemeClr val="tx1"/>
              </a:solidFill>
            </a:endParaRPr>
          </a:p>
        </c:rich>
      </c:tx>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w="12700">
              <a:solidFill>
                <a:schemeClr val="bg1"/>
              </a:solidFill>
            </a:ln>
            <a:effectLst/>
          </c:spPr>
          <c:invertIfNegative val="0"/>
          <c:cat>
            <c:strRef>
              <c:f>Sheet1!$A$2:$A$30</c:f>
              <c:strCache>
                <c:ptCount val="29"/>
                <c:pt idx="0">
                  <c:v>40K</c:v>
                </c:pt>
                <c:pt idx="1">
                  <c:v>50K</c:v>
                </c:pt>
                <c:pt idx="2">
                  <c:v>60K</c:v>
                </c:pt>
                <c:pt idx="3">
                  <c:v>70K</c:v>
                </c:pt>
                <c:pt idx="4">
                  <c:v>80K</c:v>
                </c:pt>
                <c:pt idx="5">
                  <c:v>90K</c:v>
                </c:pt>
                <c:pt idx="6">
                  <c:v>100K</c:v>
                </c:pt>
                <c:pt idx="7">
                  <c:v>110K</c:v>
                </c:pt>
                <c:pt idx="8">
                  <c:v>120K</c:v>
                </c:pt>
                <c:pt idx="9">
                  <c:v>130K</c:v>
                </c:pt>
                <c:pt idx="10">
                  <c:v>140K</c:v>
                </c:pt>
                <c:pt idx="11">
                  <c:v>150K</c:v>
                </c:pt>
                <c:pt idx="12">
                  <c:v>160K</c:v>
                </c:pt>
                <c:pt idx="13">
                  <c:v>170K</c:v>
                </c:pt>
                <c:pt idx="14">
                  <c:v>180K</c:v>
                </c:pt>
                <c:pt idx="15">
                  <c:v>190K</c:v>
                </c:pt>
                <c:pt idx="16">
                  <c:v>200K</c:v>
                </c:pt>
                <c:pt idx="17">
                  <c:v>210K</c:v>
                </c:pt>
                <c:pt idx="18">
                  <c:v>220K</c:v>
                </c:pt>
                <c:pt idx="19">
                  <c:v>230K</c:v>
                </c:pt>
                <c:pt idx="20">
                  <c:v>240K</c:v>
                </c:pt>
                <c:pt idx="21">
                  <c:v>250K</c:v>
                </c:pt>
                <c:pt idx="22">
                  <c:v>260K</c:v>
                </c:pt>
                <c:pt idx="23">
                  <c:v>270K</c:v>
                </c:pt>
                <c:pt idx="24">
                  <c:v>280K</c:v>
                </c:pt>
                <c:pt idx="25">
                  <c:v>290K</c:v>
                </c:pt>
                <c:pt idx="26">
                  <c:v>300K</c:v>
                </c:pt>
                <c:pt idx="27">
                  <c:v>310K</c:v>
                </c:pt>
                <c:pt idx="28">
                  <c:v>320K</c:v>
                </c:pt>
              </c:strCache>
            </c:strRef>
          </c:cat>
          <c:val>
            <c:numRef>
              <c:f>Sheet1!$B$2:$B$30</c:f>
              <c:numCache>
                <c:formatCode>#,##0</c:formatCode>
                <c:ptCount val="29"/>
                <c:pt idx="0">
                  <c:v>2</c:v>
                </c:pt>
                <c:pt idx="1">
                  <c:v>1</c:v>
                </c:pt>
                <c:pt idx="2">
                  <c:v>72</c:v>
                </c:pt>
                <c:pt idx="3">
                  <c:v>124</c:v>
                </c:pt>
                <c:pt idx="4">
                  <c:v>120</c:v>
                </c:pt>
                <c:pt idx="5">
                  <c:v>153</c:v>
                </c:pt>
                <c:pt idx="6">
                  <c:v>90</c:v>
                </c:pt>
                <c:pt idx="7">
                  <c:v>90</c:v>
                </c:pt>
                <c:pt idx="8">
                  <c:v>73</c:v>
                </c:pt>
                <c:pt idx="9">
                  <c:v>53</c:v>
                </c:pt>
                <c:pt idx="10">
                  <c:v>59</c:v>
                </c:pt>
                <c:pt idx="11">
                  <c:v>49</c:v>
                </c:pt>
                <c:pt idx="12">
                  <c:v>23</c:v>
                </c:pt>
                <c:pt idx="13">
                  <c:v>31</c:v>
                </c:pt>
                <c:pt idx="14">
                  <c:v>32</c:v>
                </c:pt>
                <c:pt idx="15">
                  <c:v>17</c:v>
                </c:pt>
                <c:pt idx="16">
                  <c:v>9</c:v>
                </c:pt>
                <c:pt idx="17">
                  <c:v>14</c:v>
                </c:pt>
                <c:pt idx="18">
                  <c:v>5</c:v>
                </c:pt>
                <c:pt idx="19">
                  <c:v>9</c:v>
                </c:pt>
                <c:pt idx="20">
                  <c:v>2</c:v>
                </c:pt>
                <c:pt idx="21">
                  <c:v>3</c:v>
                </c:pt>
                <c:pt idx="22">
                  <c:v>4</c:v>
                </c:pt>
                <c:pt idx="23">
                  <c:v>3</c:v>
                </c:pt>
                <c:pt idx="24">
                  <c:v>1</c:v>
                </c:pt>
                <c:pt idx="25">
                  <c:v>0</c:v>
                </c:pt>
                <c:pt idx="26">
                  <c:v>1</c:v>
                </c:pt>
                <c:pt idx="27">
                  <c:v>1</c:v>
                </c:pt>
                <c:pt idx="28">
                  <c:v>1</c:v>
                </c:pt>
              </c:numCache>
            </c:numRef>
          </c:val>
          <c:extLst>
            <c:ext xmlns:c16="http://schemas.microsoft.com/office/drawing/2014/chart" uri="{C3380CC4-5D6E-409C-BE32-E72D297353CC}">
              <c16:uniqueId val="{00000000-F0FA-49A4-BAFC-143BEB0FD6DC}"/>
            </c:ext>
          </c:extLst>
        </c:ser>
        <c:dLbls>
          <c:showLegendKey val="0"/>
          <c:showVal val="0"/>
          <c:showCatName val="0"/>
          <c:showSerName val="0"/>
          <c:showPercent val="0"/>
          <c:showBubbleSize val="0"/>
        </c:dLbls>
        <c:gapWidth val="0"/>
        <c:overlap val="-27"/>
        <c:axId val="231289216"/>
        <c:axId val="231289776"/>
      </c:barChart>
      <c:catAx>
        <c:axId val="231289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accent6"/>
                </a:solidFill>
                <a:latin typeface="+mn-lt"/>
                <a:ea typeface="+mn-ea"/>
                <a:cs typeface="+mn-cs"/>
              </a:defRPr>
            </a:pPr>
            <a:endParaRPr lang="en-US"/>
          </a:p>
        </c:txPr>
        <c:crossAx val="231289776"/>
        <c:crosses val="autoZero"/>
        <c:auto val="1"/>
        <c:lblAlgn val="ctr"/>
        <c:lblOffset val="100"/>
        <c:noMultiLvlLbl val="0"/>
      </c:catAx>
      <c:valAx>
        <c:axId val="2312897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accent6"/>
                </a:solidFill>
                <a:latin typeface="+mn-lt"/>
                <a:ea typeface="+mn-ea"/>
                <a:cs typeface="+mn-cs"/>
              </a:defRPr>
            </a:pPr>
            <a:endParaRPr lang="en-US"/>
          </a:p>
        </c:txPr>
        <c:crossAx val="2312892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r>
              <a:rPr lang="en-US" sz="2000" b="1" dirty="0" smtClean="0">
                <a:solidFill>
                  <a:schemeClr val="tx1"/>
                </a:solidFill>
              </a:rPr>
              <a:t>Female Faculty</a:t>
            </a:r>
            <a:endParaRPr lang="en-US" sz="2000" b="1" dirty="0">
              <a:solidFill>
                <a:schemeClr val="tx1"/>
              </a:solidFill>
            </a:endParaRPr>
          </a:p>
        </c:rich>
      </c:tx>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rgbClr val="6DA04B"/>
            </a:solidFill>
            <a:ln w="12700">
              <a:solidFill>
                <a:schemeClr val="bg1"/>
              </a:solidFill>
            </a:ln>
            <a:effectLst/>
          </c:spPr>
          <c:invertIfNegative val="0"/>
          <c:cat>
            <c:strRef>
              <c:f>Sheet1!$A$2:$A$30</c:f>
              <c:strCache>
                <c:ptCount val="29"/>
                <c:pt idx="0">
                  <c:v>40k</c:v>
                </c:pt>
                <c:pt idx="1">
                  <c:v>50K</c:v>
                </c:pt>
                <c:pt idx="2">
                  <c:v>60K</c:v>
                </c:pt>
                <c:pt idx="3">
                  <c:v>70K</c:v>
                </c:pt>
                <c:pt idx="4">
                  <c:v>80K</c:v>
                </c:pt>
                <c:pt idx="5">
                  <c:v>90K</c:v>
                </c:pt>
                <c:pt idx="6">
                  <c:v>100K</c:v>
                </c:pt>
                <c:pt idx="7">
                  <c:v>110K</c:v>
                </c:pt>
                <c:pt idx="8">
                  <c:v>120K</c:v>
                </c:pt>
                <c:pt idx="9">
                  <c:v>130K</c:v>
                </c:pt>
                <c:pt idx="10">
                  <c:v>140K</c:v>
                </c:pt>
                <c:pt idx="11">
                  <c:v>150K</c:v>
                </c:pt>
                <c:pt idx="12">
                  <c:v>160K</c:v>
                </c:pt>
                <c:pt idx="13">
                  <c:v>170K</c:v>
                </c:pt>
                <c:pt idx="14">
                  <c:v>180K</c:v>
                </c:pt>
                <c:pt idx="15">
                  <c:v>190K</c:v>
                </c:pt>
                <c:pt idx="16">
                  <c:v>200K</c:v>
                </c:pt>
                <c:pt idx="17">
                  <c:v>210K</c:v>
                </c:pt>
                <c:pt idx="18">
                  <c:v>220K</c:v>
                </c:pt>
                <c:pt idx="19">
                  <c:v>230K</c:v>
                </c:pt>
                <c:pt idx="20">
                  <c:v>240K</c:v>
                </c:pt>
                <c:pt idx="21">
                  <c:v>250K</c:v>
                </c:pt>
                <c:pt idx="22">
                  <c:v>260K</c:v>
                </c:pt>
                <c:pt idx="23">
                  <c:v>270K</c:v>
                </c:pt>
                <c:pt idx="24">
                  <c:v>280K</c:v>
                </c:pt>
                <c:pt idx="25">
                  <c:v>290K</c:v>
                </c:pt>
                <c:pt idx="26">
                  <c:v>300K</c:v>
                </c:pt>
                <c:pt idx="27">
                  <c:v>310K</c:v>
                </c:pt>
                <c:pt idx="28">
                  <c:v>320K</c:v>
                </c:pt>
              </c:strCache>
            </c:strRef>
          </c:cat>
          <c:val>
            <c:numRef>
              <c:f>Sheet1!$B$2:$B$30</c:f>
              <c:numCache>
                <c:formatCode>#,##0.00</c:formatCode>
                <c:ptCount val="29"/>
                <c:pt idx="0" formatCode="General">
                  <c:v>0</c:v>
                </c:pt>
                <c:pt idx="1">
                  <c:v>1</c:v>
                </c:pt>
                <c:pt idx="2">
                  <c:v>37</c:v>
                </c:pt>
                <c:pt idx="3">
                  <c:v>58</c:v>
                </c:pt>
                <c:pt idx="4">
                  <c:v>51</c:v>
                </c:pt>
                <c:pt idx="5">
                  <c:v>44</c:v>
                </c:pt>
                <c:pt idx="6">
                  <c:v>38</c:v>
                </c:pt>
                <c:pt idx="7">
                  <c:v>24</c:v>
                </c:pt>
                <c:pt idx="8">
                  <c:v>24</c:v>
                </c:pt>
                <c:pt idx="9">
                  <c:v>14</c:v>
                </c:pt>
                <c:pt idx="10">
                  <c:v>11</c:v>
                </c:pt>
                <c:pt idx="11">
                  <c:v>9</c:v>
                </c:pt>
                <c:pt idx="12">
                  <c:v>9</c:v>
                </c:pt>
                <c:pt idx="13">
                  <c:v>7</c:v>
                </c:pt>
                <c:pt idx="14">
                  <c:v>5</c:v>
                </c:pt>
                <c:pt idx="15">
                  <c:v>2</c:v>
                </c:pt>
                <c:pt idx="16">
                  <c:v>1</c:v>
                </c:pt>
                <c:pt idx="17">
                  <c:v>2</c:v>
                </c:pt>
                <c:pt idx="18">
                  <c:v>2</c:v>
                </c:pt>
                <c:pt idx="19">
                  <c:v>2</c:v>
                </c:pt>
                <c:pt idx="20">
                  <c:v>0</c:v>
                </c:pt>
                <c:pt idx="21">
                  <c:v>0</c:v>
                </c:pt>
                <c:pt idx="22">
                  <c:v>0</c:v>
                </c:pt>
                <c:pt idx="23">
                  <c:v>0</c:v>
                </c:pt>
                <c:pt idx="24">
                  <c:v>1</c:v>
                </c:pt>
                <c:pt idx="25">
                  <c:v>0</c:v>
                </c:pt>
                <c:pt idx="26">
                  <c:v>0</c:v>
                </c:pt>
                <c:pt idx="27">
                  <c:v>0</c:v>
                </c:pt>
                <c:pt idx="28">
                  <c:v>1</c:v>
                </c:pt>
              </c:numCache>
            </c:numRef>
          </c:val>
          <c:extLst>
            <c:ext xmlns:c16="http://schemas.microsoft.com/office/drawing/2014/chart" uri="{C3380CC4-5D6E-409C-BE32-E72D297353CC}">
              <c16:uniqueId val="{00000000-A9C8-4E80-A090-3A62E8AB7ED6}"/>
            </c:ext>
          </c:extLst>
        </c:ser>
        <c:dLbls>
          <c:showLegendKey val="0"/>
          <c:showVal val="0"/>
          <c:showCatName val="0"/>
          <c:showSerName val="0"/>
          <c:showPercent val="0"/>
          <c:showBubbleSize val="0"/>
        </c:dLbls>
        <c:gapWidth val="0"/>
        <c:overlap val="-27"/>
        <c:axId val="231292016"/>
        <c:axId val="231292576"/>
      </c:barChart>
      <c:catAx>
        <c:axId val="231292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accent6"/>
                </a:solidFill>
                <a:latin typeface="+mn-lt"/>
                <a:ea typeface="+mn-ea"/>
                <a:cs typeface="+mn-cs"/>
              </a:defRPr>
            </a:pPr>
            <a:endParaRPr lang="en-US"/>
          </a:p>
        </c:txPr>
        <c:crossAx val="231292576"/>
        <c:crosses val="autoZero"/>
        <c:auto val="1"/>
        <c:lblAlgn val="ctr"/>
        <c:lblOffset val="100"/>
        <c:noMultiLvlLbl val="0"/>
      </c:catAx>
      <c:valAx>
        <c:axId val="2312925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accent6"/>
                </a:solidFill>
                <a:latin typeface="+mn-lt"/>
                <a:ea typeface="+mn-ea"/>
                <a:cs typeface="+mn-cs"/>
              </a:defRPr>
            </a:pPr>
            <a:endParaRPr lang="en-US"/>
          </a:p>
        </c:txPr>
        <c:crossAx val="2312920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r>
              <a:rPr lang="en-US" sz="2000" b="1" dirty="0" smtClean="0">
                <a:solidFill>
                  <a:schemeClr val="tx1"/>
                </a:solidFill>
              </a:rPr>
              <a:t>Male Faculty</a:t>
            </a:r>
            <a:endParaRPr lang="en-US" sz="2000" b="1" dirty="0">
              <a:solidFill>
                <a:schemeClr val="tx1"/>
              </a:solidFill>
            </a:endParaRPr>
          </a:p>
        </c:rich>
      </c:tx>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3"/>
            </a:solidFill>
            <a:ln w="12700">
              <a:solidFill>
                <a:schemeClr val="bg1"/>
              </a:solidFill>
            </a:ln>
            <a:effectLst/>
          </c:spPr>
          <c:invertIfNegative val="0"/>
          <c:cat>
            <c:strRef>
              <c:f>Sheet1!$A$2:$A$30</c:f>
              <c:strCache>
                <c:ptCount val="29"/>
                <c:pt idx="0">
                  <c:v>40K</c:v>
                </c:pt>
                <c:pt idx="1">
                  <c:v>50K</c:v>
                </c:pt>
                <c:pt idx="2">
                  <c:v>60K</c:v>
                </c:pt>
                <c:pt idx="3">
                  <c:v>70K</c:v>
                </c:pt>
                <c:pt idx="4">
                  <c:v>80K</c:v>
                </c:pt>
                <c:pt idx="5">
                  <c:v>90K</c:v>
                </c:pt>
                <c:pt idx="6">
                  <c:v>100K</c:v>
                </c:pt>
                <c:pt idx="7">
                  <c:v>110K</c:v>
                </c:pt>
                <c:pt idx="8">
                  <c:v>120K</c:v>
                </c:pt>
                <c:pt idx="9">
                  <c:v>130K</c:v>
                </c:pt>
                <c:pt idx="10">
                  <c:v>140K</c:v>
                </c:pt>
                <c:pt idx="11">
                  <c:v>150K</c:v>
                </c:pt>
                <c:pt idx="12">
                  <c:v>160K</c:v>
                </c:pt>
                <c:pt idx="13">
                  <c:v>170K</c:v>
                </c:pt>
                <c:pt idx="14">
                  <c:v>180K</c:v>
                </c:pt>
                <c:pt idx="15">
                  <c:v>190K</c:v>
                </c:pt>
                <c:pt idx="16">
                  <c:v>200K</c:v>
                </c:pt>
                <c:pt idx="17">
                  <c:v>210K</c:v>
                </c:pt>
                <c:pt idx="18">
                  <c:v>220K</c:v>
                </c:pt>
                <c:pt idx="19">
                  <c:v>230K</c:v>
                </c:pt>
                <c:pt idx="20">
                  <c:v>240K</c:v>
                </c:pt>
                <c:pt idx="21">
                  <c:v>250K</c:v>
                </c:pt>
                <c:pt idx="22">
                  <c:v>260K</c:v>
                </c:pt>
                <c:pt idx="23">
                  <c:v>270K</c:v>
                </c:pt>
                <c:pt idx="24">
                  <c:v>280K</c:v>
                </c:pt>
                <c:pt idx="25">
                  <c:v>290K</c:v>
                </c:pt>
                <c:pt idx="26">
                  <c:v>300K</c:v>
                </c:pt>
                <c:pt idx="27">
                  <c:v>310K</c:v>
                </c:pt>
                <c:pt idx="28">
                  <c:v>320k</c:v>
                </c:pt>
              </c:strCache>
            </c:strRef>
          </c:cat>
          <c:val>
            <c:numRef>
              <c:f>Sheet1!$B$2:$B$30</c:f>
              <c:numCache>
                <c:formatCode>#,##0</c:formatCode>
                <c:ptCount val="29"/>
                <c:pt idx="0">
                  <c:v>2</c:v>
                </c:pt>
                <c:pt idx="1">
                  <c:v>0</c:v>
                </c:pt>
                <c:pt idx="2">
                  <c:v>35</c:v>
                </c:pt>
                <c:pt idx="3">
                  <c:v>66</c:v>
                </c:pt>
                <c:pt idx="4">
                  <c:v>69</c:v>
                </c:pt>
                <c:pt idx="5">
                  <c:v>109</c:v>
                </c:pt>
                <c:pt idx="6">
                  <c:v>52</c:v>
                </c:pt>
                <c:pt idx="7">
                  <c:v>66</c:v>
                </c:pt>
                <c:pt idx="8">
                  <c:v>49</c:v>
                </c:pt>
                <c:pt idx="9">
                  <c:v>39</c:v>
                </c:pt>
                <c:pt idx="10">
                  <c:v>48</c:v>
                </c:pt>
                <c:pt idx="11">
                  <c:v>40</c:v>
                </c:pt>
                <c:pt idx="12">
                  <c:v>14</c:v>
                </c:pt>
                <c:pt idx="13">
                  <c:v>24</c:v>
                </c:pt>
                <c:pt idx="14">
                  <c:v>27</c:v>
                </c:pt>
                <c:pt idx="15">
                  <c:v>15</c:v>
                </c:pt>
                <c:pt idx="16">
                  <c:v>8</c:v>
                </c:pt>
                <c:pt idx="17">
                  <c:v>12</c:v>
                </c:pt>
                <c:pt idx="18">
                  <c:v>3</c:v>
                </c:pt>
                <c:pt idx="19">
                  <c:v>7</c:v>
                </c:pt>
                <c:pt idx="20">
                  <c:v>2</c:v>
                </c:pt>
                <c:pt idx="21">
                  <c:v>3</c:v>
                </c:pt>
                <c:pt idx="22">
                  <c:v>4</c:v>
                </c:pt>
                <c:pt idx="23">
                  <c:v>3</c:v>
                </c:pt>
                <c:pt idx="24">
                  <c:v>0</c:v>
                </c:pt>
                <c:pt idx="25">
                  <c:v>0</c:v>
                </c:pt>
                <c:pt idx="26">
                  <c:v>1</c:v>
                </c:pt>
                <c:pt idx="27">
                  <c:v>1</c:v>
                </c:pt>
                <c:pt idx="28">
                  <c:v>0</c:v>
                </c:pt>
              </c:numCache>
            </c:numRef>
          </c:val>
          <c:extLst>
            <c:ext xmlns:c16="http://schemas.microsoft.com/office/drawing/2014/chart" uri="{C3380CC4-5D6E-409C-BE32-E72D297353CC}">
              <c16:uniqueId val="{00000000-66CB-4E3F-9708-C8C807FC0D94}"/>
            </c:ext>
          </c:extLst>
        </c:ser>
        <c:dLbls>
          <c:showLegendKey val="0"/>
          <c:showVal val="0"/>
          <c:showCatName val="0"/>
          <c:showSerName val="0"/>
          <c:showPercent val="0"/>
          <c:showBubbleSize val="0"/>
        </c:dLbls>
        <c:gapWidth val="0"/>
        <c:overlap val="-27"/>
        <c:axId val="231294816"/>
        <c:axId val="231295376"/>
      </c:barChart>
      <c:catAx>
        <c:axId val="231294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accent6"/>
                </a:solidFill>
                <a:latin typeface="+mn-lt"/>
                <a:ea typeface="+mn-ea"/>
                <a:cs typeface="+mn-cs"/>
              </a:defRPr>
            </a:pPr>
            <a:endParaRPr lang="en-US"/>
          </a:p>
        </c:txPr>
        <c:crossAx val="231295376"/>
        <c:crosses val="autoZero"/>
        <c:auto val="1"/>
        <c:lblAlgn val="ctr"/>
        <c:lblOffset val="100"/>
        <c:noMultiLvlLbl val="0"/>
      </c:catAx>
      <c:valAx>
        <c:axId val="2312953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accent6"/>
                </a:solidFill>
                <a:latin typeface="+mn-lt"/>
                <a:ea typeface="+mn-ea"/>
                <a:cs typeface="+mn-cs"/>
              </a:defRPr>
            </a:pPr>
            <a:endParaRPr lang="en-US"/>
          </a:p>
        </c:txPr>
        <c:crossAx val="2312948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50000"/>
                  </a:schemeClr>
                </a:solidFill>
                <a:latin typeface="+mn-lt"/>
                <a:ea typeface="+mn-ea"/>
                <a:cs typeface="+mn-cs"/>
              </a:defRPr>
            </a:pPr>
            <a:r>
              <a:rPr lang="en-US" sz="1600">
                <a:solidFill>
                  <a:schemeClr val="tx1">
                    <a:lumMod val="50000"/>
                  </a:schemeClr>
                </a:solidFill>
              </a:rPr>
              <a:t>Total Variance Explained by Market Factor &amp; Components</a:t>
            </a:r>
          </a:p>
        </c:rich>
      </c:tx>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50000"/>
                </a:schemeClr>
              </a:solidFill>
              <a:latin typeface="+mn-lt"/>
              <a:ea typeface="+mn-ea"/>
              <a:cs typeface="+mn-cs"/>
            </a:defRPr>
          </a:pPr>
          <a:endParaRPr lang="en-US"/>
        </a:p>
      </c:txPr>
    </c:title>
    <c:autoTitleDeleted val="0"/>
    <c:plotArea>
      <c:layout/>
      <c:barChart>
        <c:barDir val="bar"/>
        <c:grouping val="stacked"/>
        <c:varyColors val="0"/>
        <c:ser>
          <c:idx val="0"/>
          <c:order val="0"/>
          <c:tx>
            <c:strRef>
              <c:f>Sheet1!$A$1</c:f>
              <c:strCache>
                <c:ptCount val="1"/>
                <c:pt idx="0">
                  <c:v>Gender</c:v>
                </c:pt>
              </c:strCache>
            </c:strRef>
          </c:tx>
          <c:spPr>
            <a:solidFill>
              <a:srgbClr val="2F9FD0"/>
            </a:solidFill>
            <a:ln>
              <a:noFill/>
            </a:ln>
            <a:effectLst/>
          </c:spPr>
          <c:invertIfNegative val="0"/>
          <c:dLbls>
            <c:dLbl>
              <c:idx val="0"/>
              <c:layout>
                <c:manualLayout>
                  <c:x val="0"/>
                  <c:y val="-5.5555555555555558E-3"/>
                </c:manualLayout>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0-1844-463F-88C9-22E1357D692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c:f>
              <c:numCache>
                <c:formatCode>0.0%</c:formatCode>
                <c:ptCount val="1"/>
                <c:pt idx="0">
                  <c:v>4.2000000000000003E-2</c:v>
                </c:pt>
              </c:numCache>
            </c:numRef>
          </c:val>
          <c:extLst>
            <c:ext xmlns:c16="http://schemas.microsoft.com/office/drawing/2014/chart" uri="{C3380CC4-5D6E-409C-BE32-E72D297353CC}">
              <c16:uniqueId val="{00000000-0459-40F6-8167-01071716EDC2}"/>
            </c:ext>
          </c:extLst>
        </c:ser>
        <c:ser>
          <c:idx val="1"/>
          <c:order val="1"/>
          <c:tx>
            <c:strRef>
              <c:f>Sheet1!$A$2</c:f>
              <c:strCache>
                <c:ptCount val="1"/>
                <c:pt idx="0">
                  <c:v>Market Factor</c:v>
                </c:pt>
              </c:strCache>
            </c:strRef>
          </c:tx>
          <c:spPr>
            <a:solidFill>
              <a:srgbClr val="E56A54"/>
            </a:solidFill>
            <a:ln>
              <a:noFill/>
            </a:ln>
            <a:effectLst/>
          </c:spPr>
          <c:invertIfNegative val="0"/>
          <c:dLbls>
            <c:dLbl>
              <c:idx val="0"/>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1-0459-40F6-8167-01071716EDC2}"/>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f>
              <c:numCache>
                <c:formatCode>0.0%</c:formatCode>
                <c:ptCount val="1"/>
                <c:pt idx="0">
                  <c:v>0.65199999999999991</c:v>
                </c:pt>
              </c:numCache>
            </c:numRef>
          </c:val>
          <c:extLst>
            <c:ext xmlns:c16="http://schemas.microsoft.com/office/drawing/2014/chart" uri="{C3380CC4-5D6E-409C-BE32-E72D297353CC}">
              <c16:uniqueId val="{00000002-0459-40F6-8167-01071716EDC2}"/>
            </c:ext>
          </c:extLst>
        </c:ser>
        <c:ser>
          <c:idx val="2"/>
          <c:order val="2"/>
          <c:tx>
            <c:strRef>
              <c:f>Sheet1!$A$3</c:f>
              <c:strCache>
                <c:ptCount val="1"/>
                <c:pt idx="0">
                  <c:v>Current Rank</c:v>
                </c:pt>
              </c:strCache>
            </c:strRef>
          </c:tx>
          <c:spPr>
            <a:solidFill>
              <a:schemeClr val="bg2">
                <a:lumMod val="90000"/>
              </a:schemeClr>
            </a:solidFill>
            <a:ln>
              <a:noFill/>
            </a:ln>
            <a:effectLst/>
          </c:spPr>
          <c:invertIfNegative val="0"/>
          <c:dLbls>
            <c:dLbl>
              <c:idx val="0"/>
              <c:layout>
                <c:manualLayout>
                  <c:x val="0.16161616161616163"/>
                  <c:y val="-5.0000000000000051E-2"/>
                </c:manualLayout>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1-1844-463F-88C9-22E1357D692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50000"/>
                        </a:schemeClr>
                      </a:solidFill>
                      <a:round/>
                    </a:ln>
                    <a:effectLst/>
                  </c:spPr>
                </c15:leaderLines>
              </c:ext>
            </c:extLst>
          </c:dLbls>
          <c:val>
            <c:numRef>
              <c:f>Sheet1!$C$3</c:f>
              <c:numCache>
                <c:formatCode>0.0%</c:formatCode>
                <c:ptCount val="1"/>
                <c:pt idx="0">
                  <c:v>1.0000000000000009E-3</c:v>
                </c:pt>
              </c:numCache>
            </c:numRef>
          </c:val>
          <c:extLst>
            <c:ext xmlns:c16="http://schemas.microsoft.com/office/drawing/2014/chart" uri="{C3380CC4-5D6E-409C-BE32-E72D297353CC}">
              <c16:uniqueId val="{00000003-0459-40F6-8167-01071716EDC2}"/>
            </c:ext>
          </c:extLst>
        </c:ser>
        <c:ser>
          <c:idx val="3"/>
          <c:order val="3"/>
          <c:tx>
            <c:strRef>
              <c:f>Sheet1!$A$4</c:f>
              <c:strCache>
                <c:ptCount val="1"/>
                <c:pt idx="0">
                  <c:v>Rank at Hire</c:v>
                </c:pt>
              </c:strCache>
            </c:strRef>
          </c:tx>
          <c:spPr>
            <a:solidFill>
              <a:schemeClr val="bg2">
                <a:lumMod val="75000"/>
              </a:schemeClr>
            </a:solidFill>
            <a:ln>
              <a:noFill/>
            </a:ln>
            <a:effectLst/>
          </c:spPr>
          <c:invertIfNegative val="0"/>
          <c:dLbls>
            <c:dLbl>
              <c:idx val="0"/>
              <c:layout>
                <c:manualLayout>
                  <c:x val="0.14646464646464646"/>
                  <c:y val="-0.16666666666666666"/>
                </c:manualLayout>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4-0459-40F6-8167-01071716EDC2}"/>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50000"/>
                        </a:schemeClr>
                      </a:solidFill>
                      <a:round/>
                    </a:ln>
                    <a:effectLst/>
                  </c:spPr>
                </c15:leaderLines>
              </c:ext>
            </c:extLst>
          </c:dLbls>
          <c:val>
            <c:numRef>
              <c:f>Sheet1!$C$4</c:f>
              <c:numCache>
                <c:formatCode>0.0%</c:formatCode>
                <c:ptCount val="1"/>
                <c:pt idx="0">
                  <c:v>4.1000000000000036E-2</c:v>
                </c:pt>
              </c:numCache>
            </c:numRef>
          </c:val>
          <c:extLst>
            <c:ext xmlns:c16="http://schemas.microsoft.com/office/drawing/2014/chart" uri="{C3380CC4-5D6E-409C-BE32-E72D297353CC}">
              <c16:uniqueId val="{00000005-0459-40F6-8167-01071716EDC2}"/>
            </c:ext>
          </c:extLst>
        </c:ser>
        <c:ser>
          <c:idx val="4"/>
          <c:order val="4"/>
          <c:tx>
            <c:strRef>
              <c:f>Sheet1!$A$5</c:f>
              <c:strCache>
                <c:ptCount val="1"/>
                <c:pt idx="0">
                  <c:v>Time in Rank</c:v>
                </c:pt>
              </c:strCache>
            </c:strRef>
          </c:tx>
          <c:spPr>
            <a:solidFill>
              <a:schemeClr val="bg2">
                <a:lumMod val="50000"/>
              </a:schemeClr>
            </a:solidFill>
            <a:ln>
              <a:noFill/>
            </a:ln>
            <a:effectLst/>
          </c:spPr>
          <c:invertIfNegative val="0"/>
          <c:dLbls>
            <c:dLbl>
              <c:idx val="0"/>
              <c:layout>
                <c:manualLayout>
                  <c:x val="0.12121212121212112"/>
                  <c:y val="7.7777777777777682E-2"/>
                </c:manualLayout>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6-0459-40F6-8167-01071716EDC2}"/>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50000"/>
                        </a:schemeClr>
                      </a:solidFill>
                      <a:round/>
                    </a:ln>
                    <a:effectLst/>
                  </c:spPr>
                </c15:leaderLines>
              </c:ext>
            </c:extLst>
          </c:dLbls>
          <c:val>
            <c:numRef>
              <c:f>Sheet1!$C$5</c:f>
              <c:numCache>
                <c:formatCode>0.0%</c:formatCode>
                <c:ptCount val="1"/>
                <c:pt idx="0">
                  <c:v>1.0000000000000009E-2</c:v>
                </c:pt>
              </c:numCache>
            </c:numRef>
          </c:val>
          <c:extLst>
            <c:ext xmlns:c16="http://schemas.microsoft.com/office/drawing/2014/chart" uri="{C3380CC4-5D6E-409C-BE32-E72D297353CC}">
              <c16:uniqueId val="{00000007-0459-40F6-8167-01071716EDC2}"/>
            </c:ext>
          </c:extLst>
        </c:ser>
        <c:ser>
          <c:idx val="5"/>
          <c:order val="5"/>
          <c:tx>
            <c:strRef>
              <c:f>Sheet1!$A$6</c:f>
              <c:strCache>
                <c:ptCount val="1"/>
                <c:pt idx="0">
                  <c:v>URM</c:v>
                </c:pt>
              </c:strCache>
            </c:strRef>
          </c:tx>
          <c:spPr>
            <a:solidFill>
              <a:srgbClr val="FF0000"/>
            </a:solidFill>
            <a:ln>
              <a:noFill/>
            </a:ln>
            <a:effectLst/>
          </c:spPr>
          <c:invertIfNegative val="0"/>
          <c:dLbls>
            <c:dLbl>
              <c:idx val="0"/>
              <c:layout>
                <c:manualLayout>
                  <c:x val="0.12121212121212122"/>
                  <c:y val="0.18888888888888888"/>
                </c:manualLayout>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2-1844-463F-88C9-22E1357D692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50000"/>
                        </a:schemeClr>
                      </a:solidFill>
                      <a:round/>
                    </a:ln>
                    <a:effectLst/>
                  </c:spPr>
                </c15:leaderLines>
              </c:ext>
            </c:extLst>
          </c:dLbls>
          <c:val>
            <c:numRef>
              <c:f>Sheet1!$C$6</c:f>
              <c:numCache>
                <c:formatCode>0.0%</c:formatCode>
                <c:ptCount val="1"/>
                <c:pt idx="0">
                  <c:v>0</c:v>
                </c:pt>
              </c:numCache>
            </c:numRef>
          </c:val>
          <c:extLst>
            <c:ext xmlns:c16="http://schemas.microsoft.com/office/drawing/2014/chart" uri="{C3380CC4-5D6E-409C-BE32-E72D297353CC}">
              <c16:uniqueId val="{00000009-0459-40F6-8167-01071716EDC2}"/>
            </c:ext>
          </c:extLst>
        </c:ser>
        <c:dLbls>
          <c:dLblPos val="ctr"/>
          <c:showLegendKey val="0"/>
          <c:showVal val="1"/>
          <c:showCatName val="0"/>
          <c:showSerName val="0"/>
          <c:showPercent val="0"/>
          <c:showBubbleSize val="0"/>
        </c:dLbls>
        <c:gapWidth val="55"/>
        <c:overlap val="100"/>
        <c:axId val="155072592"/>
        <c:axId val="155073152"/>
      </c:barChart>
      <c:catAx>
        <c:axId val="155072592"/>
        <c:scaling>
          <c:orientation val="minMax"/>
        </c:scaling>
        <c:delete val="1"/>
        <c:axPos val="l"/>
        <c:numFmt formatCode="General" sourceLinked="1"/>
        <c:majorTickMark val="none"/>
        <c:minorTickMark val="none"/>
        <c:tickLblPos val="nextTo"/>
        <c:crossAx val="155073152"/>
        <c:crosses val="autoZero"/>
        <c:auto val="1"/>
        <c:lblAlgn val="ctr"/>
        <c:lblOffset val="100"/>
        <c:noMultiLvlLbl val="0"/>
      </c:catAx>
      <c:valAx>
        <c:axId val="15507315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5072592"/>
        <c:crosses val="autoZero"/>
        <c:crossBetween val="between"/>
      </c:valAx>
      <c:spPr>
        <a:noFill/>
        <a:ln>
          <a:noFill/>
        </a:ln>
        <a:effectLst/>
      </c:spPr>
    </c:plotArea>
    <c:plotVisOnly val="1"/>
    <c:dispBlanksAs val="gap"/>
    <c:showDLblsOverMax val="0"/>
  </c:chart>
  <c:spPr>
    <a:noFill/>
    <a:ln>
      <a:solidFill>
        <a:schemeClr val="tx1">
          <a:lumMod val="50000"/>
        </a:schemeClr>
      </a:solid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solidFill>
                  <a:schemeClr val="tx1">
                    <a:lumMod val="50000"/>
                  </a:schemeClr>
                </a:solidFill>
              </a:rPr>
              <a:t>Total Variance Explained by Department &amp;</a:t>
            </a:r>
            <a:r>
              <a:rPr lang="en-US" sz="1600" baseline="0" dirty="0">
                <a:solidFill>
                  <a:schemeClr val="tx1">
                    <a:lumMod val="50000"/>
                  </a:schemeClr>
                </a:solidFill>
              </a:rPr>
              <a:t> </a:t>
            </a:r>
            <a:r>
              <a:rPr lang="en-US" sz="1600" dirty="0">
                <a:solidFill>
                  <a:schemeClr val="tx1">
                    <a:lumMod val="50000"/>
                  </a:schemeClr>
                </a:solidFill>
              </a:rPr>
              <a:t>Components</a:t>
            </a:r>
          </a:p>
        </c:rich>
      </c:tx>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Sheet1!$A$9</c:f>
              <c:strCache>
                <c:ptCount val="1"/>
                <c:pt idx="0">
                  <c:v>Gender</c:v>
                </c:pt>
              </c:strCache>
            </c:strRef>
          </c:tx>
          <c:spPr>
            <a:solidFill>
              <a:srgbClr val="2F9FD0"/>
            </a:solidFill>
            <a:ln>
              <a:noFill/>
            </a:ln>
            <a:effectLst/>
          </c:spPr>
          <c:invertIfNegative val="0"/>
          <c:dLbls>
            <c:dLbl>
              <c:idx val="0"/>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0-1889-49A3-AE06-82E2CB7C7025}"/>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Sheet1!$C$9</c:f>
              <c:numCache>
                <c:formatCode>0.0%</c:formatCode>
                <c:ptCount val="1"/>
                <c:pt idx="0">
                  <c:v>4.2000000000000003E-2</c:v>
                </c:pt>
              </c:numCache>
            </c:numRef>
          </c:val>
          <c:extLst>
            <c:ext xmlns:c16="http://schemas.microsoft.com/office/drawing/2014/chart" uri="{C3380CC4-5D6E-409C-BE32-E72D297353CC}">
              <c16:uniqueId val="{00000000-9308-4950-BD0C-6E590F92EE41}"/>
            </c:ext>
          </c:extLst>
        </c:ser>
        <c:ser>
          <c:idx val="1"/>
          <c:order val="1"/>
          <c:tx>
            <c:strRef>
              <c:f>Sheet1!$A$10</c:f>
              <c:strCache>
                <c:ptCount val="1"/>
                <c:pt idx="0">
                  <c:v>Department</c:v>
                </c:pt>
              </c:strCache>
            </c:strRef>
          </c:tx>
          <c:spPr>
            <a:solidFill>
              <a:srgbClr val="FFC000"/>
            </a:solidFill>
            <a:ln>
              <a:noFill/>
            </a:ln>
            <a:effectLst/>
          </c:spPr>
          <c:invertIfNegative val="0"/>
          <c:dLbls>
            <c:dLbl>
              <c:idx val="0"/>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1-9308-4950-BD0C-6E590F92EE4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Sheet1!$C$10</c:f>
              <c:numCache>
                <c:formatCode>0.0%</c:formatCode>
                <c:ptCount val="1"/>
                <c:pt idx="0">
                  <c:v>0.36200000000000004</c:v>
                </c:pt>
              </c:numCache>
            </c:numRef>
          </c:val>
          <c:extLst>
            <c:ext xmlns:c16="http://schemas.microsoft.com/office/drawing/2014/chart" uri="{C3380CC4-5D6E-409C-BE32-E72D297353CC}">
              <c16:uniqueId val="{00000002-9308-4950-BD0C-6E590F92EE41}"/>
            </c:ext>
          </c:extLst>
        </c:ser>
        <c:ser>
          <c:idx val="2"/>
          <c:order val="2"/>
          <c:tx>
            <c:strRef>
              <c:f>Sheet1!$A$11</c:f>
              <c:strCache>
                <c:ptCount val="1"/>
                <c:pt idx="0">
                  <c:v>Current Rank</c:v>
                </c:pt>
              </c:strCache>
            </c:strRef>
          </c:tx>
          <c:spPr>
            <a:solidFill>
              <a:schemeClr val="bg2">
                <a:lumMod val="90000"/>
              </a:schemeClr>
            </a:solidFill>
            <a:ln>
              <a:noFill/>
            </a:ln>
            <a:effectLst/>
          </c:spPr>
          <c:invertIfNegative val="0"/>
          <c:dLbls>
            <c:dLbl>
              <c:idx val="0"/>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1-1889-49A3-AE06-82E2CB7C7025}"/>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Sheet1!$C$11</c:f>
              <c:numCache>
                <c:formatCode>0.0%</c:formatCode>
                <c:ptCount val="1"/>
                <c:pt idx="0">
                  <c:v>0.379</c:v>
                </c:pt>
              </c:numCache>
            </c:numRef>
          </c:val>
          <c:extLst>
            <c:ext xmlns:c16="http://schemas.microsoft.com/office/drawing/2014/chart" uri="{C3380CC4-5D6E-409C-BE32-E72D297353CC}">
              <c16:uniqueId val="{00000003-9308-4950-BD0C-6E590F92EE41}"/>
            </c:ext>
          </c:extLst>
        </c:ser>
        <c:ser>
          <c:idx val="3"/>
          <c:order val="3"/>
          <c:tx>
            <c:strRef>
              <c:f>Sheet1!$A$12</c:f>
              <c:strCache>
                <c:ptCount val="1"/>
                <c:pt idx="0">
                  <c:v>Rank at Hire</c:v>
                </c:pt>
              </c:strCache>
            </c:strRef>
          </c:tx>
          <c:spPr>
            <a:solidFill>
              <a:schemeClr val="bg2">
                <a:lumMod val="75000"/>
              </a:schemeClr>
            </a:solidFill>
            <a:ln>
              <a:noFill/>
            </a:ln>
            <a:effectLst/>
          </c:spPr>
          <c:invertIfNegative val="0"/>
          <c:dLbls>
            <c:dLbl>
              <c:idx val="0"/>
              <c:layout>
                <c:manualLayout>
                  <c:x val="0.13383838383838376"/>
                  <c:y val="-0.11944444444444449"/>
                </c:manualLayout>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0-FE79-48ED-93B7-F2E1808FE03D}"/>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50000"/>
                        </a:schemeClr>
                      </a:solidFill>
                      <a:round/>
                    </a:ln>
                    <a:effectLst/>
                  </c:spPr>
                </c15:leaderLines>
              </c:ext>
            </c:extLst>
          </c:dLbls>
          <c:val>
            <c:numRef>
              <c:f>Sheet1!$C$12</c:f>
              <c:numCache>
                <c:formatCode>0.0%</c:formatCode>
                <c:ptCount val="1"/>
                <c:pt idx="0">
                  <c:v>3.1999999999999917E-2</c:v>
                </c:pt>
              </c:numCache>
            </c:numRef>
          </c:val>
          <c:extLst>
            <c:ext xmlns:c16="http://schemas.microsoft.com/office/drawing/2014/chart" uri="{C3380CC4-5D6E-409C-BE32-E72D297353CC}">
              <c16:uniqueId val="{00000004-9308-4950-BD0C-6E590F92EE41}"/>
            </c:ext>
          </c:extLst>
        </c:ser>
        <c:ser>
          <c:idx val="4"/>
          <c:order val="4"/>
          <c:tx>
            <c:strRef>
              <c:f>Sheet1!$A$13</c:f>
              <c:strCache>
                <c:ptCount val="1"/>
                <c:pt idx="0">
                  <c:v>Time in Rank</c:v>
                </c:pt>
              </c:strCache>
            </c:strRef>
          </c:tx>
          <c:spPr>
            <a:solidFill>
              <a:schemeClr val="bg2">
                <a:lumMod val="50000"/>
              </a:schemeClr>
            </a:solidFill>
            <a:ln>
              <a:noFill/>
            </a:ln>
            <a:effectLst/>
          </c:spPr>
          <c:invertIfNegative val="0"/>
          <c:dLbls>
            <c:dLbl>
              <c:idx val="0"/>
              <c:layout>
                <c:manualLayout>
                  <c:x val="0.11111111111111102"/>
                  <c:y val="0.15833333333333333"/>
                </c:manualLayout>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5-9308-4950-BD0C-6E590F92EE4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50000"/>
                        </a:schemeClr>
                      </a:solidFill>
                      <a:round/>
                    </a:ln>
                    <a:effectLst/>
                  </c:spPr>
                </c15:leaderLines>
              </c:ext>
            </c:extLst>
          </c:dLbls>
          <c:val>
            <c:numRef>
              <c:f>Sheet1!$C$13</c:f>
              <c:numCache>
                <c:formatCode>0.0%</c:formatCode>
                <c:ptCount val="1"/>
                <c:pt idx="0">
                  <c:v>1.3000000000000012E-2</c:v>
                </c:pt>
              </c:numCache>
            </c:numRef>
          </c:val>
          <c:extLst>
            <c:ext xmlns:c16="http://schemas.microsoft.com/office/drawing/2014/chart" uri="{C3380CC4-5D6E-409C-BE32-E72D297353CC}">
              <c16:uniqueId val="{00000006-9308-4950-BD0C-6E590F92EE41}"/>
            </c:ext>
          </c:extLst>
        </c:ser>
        <c:ser>
          <c:idx val="5"/>
          <c:order val="5"/>
          <c:tx>
            <c:strRef>
              <c:f>Sheet1!$A$14</c:f>
              <c:strCache>
                <c:ptCount val="1"/>
                <c:pt idx="0">
                  <c:v>URM</c:v>
                </c:pt>
              </c:strCache>
            </c:strRef>
          </c:tx>
          <c:spPr>
            <a:solidFill>
              <a:srgbClr val="FF0000"/>
            </a:solidFill>
            <a:ln>
              <a:noFill/>
            </a:ln>
            <a:effectLst/>
          </c:spPr>
          <c:invertIfNegative val="0"/>
          <c:dLbls>
            <c:dLbl>
              <c:idx val="0"/>
              <c:layout>
                <c:manualLayout>
                  <c:x val="0.11868686868686869"/>
                  <c:y val="1.3888888888888888E-2"/>
                </c:manualLayout>
              </c:layout>
              <c:showLegendKey val="0"/>
              <c:showVal val="1"/>
              <c:showCatName val="0"/>
              <c:showSerName val="1"/>
              <c:showPercent val="0"/>
              <c:showBubbleSize val="0"/>
              <c:extLst>
                <c:ext xmlns:c15="http://schemas.microsoft.com/office/drawing/2012/chart" uri="{CE6537A1-D6FC-4f65-9D91-7224C49458BB}">
                  <c15:layout/>
                </c:ext>
                <c:ext xmlns:c16="http://schemas.microsoft.com/office/drawing/2014/chart" uri="{C3380CC4-5D6E-409C-BE32-E72D297353CC}">
                  <c16:uniqueId val="{00000007-9308-4950-BD0C-6E590F92EE4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50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50000"/>
                        </a:schemeClr>
                      </a:solidFill>
                      <a:round/>
                    </a:ln>
                    <a:effectLst/>
                  </c:spPr>
                </c15:leaderLines>
              </c:ext>
            </c:extLst>
          </c:dLbls>
          <c:val>
            <c:numRef>
              <c:f>Sheet1!$C$14</c:f>
              <c:numCache>
                <c:formatCode>0.0%</c:formatCode>
                <c:ptCount val="1"/>
                <c:pt idx="0">
                  <c:v>1.0000000000000009E-3</c:v>
                </c:pt>
              </c:numCache>
            </c:numRef>
          </c:val>
          <c:extLst>
            <c:ext xmlns:c16="http://schemas.microsoft.com/office/drawing/2014/chart" uri="{C3380CC4-5D6E-409C-BE32-E72D297353CC}">
              <c16:uniqueId val="{00000008-9308-4950-BD0C-6E590F92EE41}"/>
            </c:ext>
          </c:extLst>
        </c:ser>
        <c:dLbls>
          <c:dLblPos val="ctr"/>
          <c:showLegendKey val="0"/>
          <c:showVal val="1"/>
          <c:showCatName val="0"/>
          <c:showSerName val="0"/>
          <c:showPercent val="0"/>
          <c:showBubbleSize val="0"/>
        </c:dLbls>
        <c:gapWidth val="55"/>
        <c:overlap val="100"/>
        <c:axId val="155926800"/>
        <c:axId val="155927360"/>
      </c:barChart>
      <c:catAx>
        <c:axId val="155926800"/>
        <c:scaling>
          <c:orientation val="minMax"/>
        </c:scaling>
        <c:delete val="1"/>
        <c:axPos val="l"/>
        <c:numFmt formatCode="General" sourceLinked="1"/>
        <c:majorTickMark val="none"/>
        <c:minorTickMark val="none"/>
        <c:tickLblPos val="nextTo"/>
        <c:crossAx val="155927360"/>
        <c:crosses val="autoZero"/>
        <c:auto val="1"/>
        <c:lblAlgn val="ctr"/>
        <c:lblOffset val="100"/>
        <c:noMultiLvlLbl val="0"/>
      </c:catAx>
      <c:valAx>
        <c:axId val="155927360"/>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5926800"/>
        <c:crosses val="autoZero"/>
        <c:crossBetween val="between"/>
        <c:majorUnit val="0.1"/>
      </c:valAx>
      <c:spPr>
        <a:noFill/>
        <a:ln>
          <a:no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2830" tIns="46415" rIns="92830" bIns="46415" rtlCol="0"/>
          <a:lstStyle>
            <a:lvl1pPr algn="l">
              <a:defRPr sz="1200"/>
            </a:lvl1pPr>
          </a:lstStyle>
          <a:p>
            <a:endParaRPr lang="en-US" dirty="0">
              <a:latin typeface="Arial" charset="0"/>
            </a:endParaRPr>
          </a:p>
        </p:txBody>
      </p:sp>
      <p:sp>
        <p:nvSpPr>
          <p:cNvPr id="3" name="Date Placeholder 2"/>
          <p:cNvSpPr>
            <a:spLocks noGrp="1"/>
          </p:cNvSpPr>
          <p:nvPr>
            <p:ph type="dt" sz="quarter" idx="1"/>
          </p:nvPr>
        </p:nvSpPr>
        <p:spPr>
          <a:xfrm>
            <a:off x="3970938" y="0"/>
            <a:ext cx="3037840" cy="466435"/>
          </a:xfrm>
          <a:prstGeom prst="rect">
            <a:avLst/>
          </a:prstGeom>
        </p:spPr>
        <p:txBody>
          <a:bodyPr vert="horz" lIns="92830" tIns="46415" rIns="92830" bIns="46415" rtlCol="0"/>
          <a:lstStyle>
            <a:lvl1pPr algn="r">
              <a:defRPr sz="1200"/>
            </a:lvl1pPr>
          </a:lstStyle>
          <a:p>
            <a:fld id="{631D33A1-6D17-2C4C-B4C2-C83DB37352CC}" type="datetimeFigureOut">
              <a:rPr lang="en-US" smtClean="0">
                <a:latin typeface="Arial" charset="0"/>
              </a:rPr>
              <a:t>5/1/2018</a:t>
            </a:fld>
            <a:endParaRPr lang="en-US" dirty="0">
              <a:latin typeface="Arial" charset="0"/>
            </a:endParaRPr>
          </a:p>
        </p:txBody>
      </p:sp>
      <p:sp>
        <p:nvSpPr>
          <p:cNvPr id="4" name="Footer Placeholder 3"/>
          <p:cNvSpPr>
            <a:spLocks noGrp="1"/>
          </p:cNvSpPr>
          <p:nvPr>
            <p:ph type="ftr" sz="quarter" idx="2"/>
          </p:nvPr>
        </p:nvSpPr>
        <p:spPr>
          <a:xfrm>
            <a:off x="0" y="8829968"/>
            <a:ext cx="3037840" cy="466434"/>
          </a:xfrm>
          <a:prstGeom prst="rect">
            <a:avLst/>
          </a:prstGeom>
        </p:spPr>
        <p:txBody>
          <a:bodyPr vert="horz" lIns="92830" tIns="46415" rIns="92830" bIns="46415" rtlCol="0" anchor="b"/>
          <a:lstStyle>
            <a:lvl1pPr algn="l">
              <a:defRPr sz="1200"/>
            </a:lvl1pPr>
          </a:lstStyle>
          <a:p>
            <a:endParaRPr lang="en-US" dirty="0">
              <a:latin typeface="Arial" charset="0"/>
            </a:endParaRPr>
          </a:p>
        </p:txBody>
      </p:sp>
      <p:sp>
        <p:nvSpPr>
          <p:cNvPr id="5" name="Slide Number Placeholder 4"/>
          <p:cNvSpPr>
            <a:spLocks noGrp="1"/>
          </p:cNvSpPr>
          <p:nvPr>
            <p:ph type="sldNum" sz="quarter" idx="3"/>
          </p:nvPr>
        </p:nvSpPr>
        <p:spPr>
          <a:xfrm>
            <a:off x="3970938" y="8829968"/>
            <a:ext cx="3037840" cy="466434"/>
          </a:xfrm>
          <a:prstGeom prst="rect">
            <a:avLst/>
          </a:prstGeom>
        </p:spPr>
        <p:txBody>
          <a:bodyPr vert="horz" lIns="92830" tIns="46415" rIns="92830" bIns="46415" rtlCol="0" anchor="b"/>
          <a:lstStyle>
            <a:lvl1pPr algn="r">
              <a:defRPr sz="1200"/>
            </a:lvl1pPr>
          </a:lstStyle>
          <a:p>
            <a:fld id="{EB59171E-5108-1245-8B63-E8B205C9AF87}" type="slidenum">
              <a:rPr lang="en-US" smtClean="0">
                <a:latin typeface="Arial" charset="0"/>
              </a:rPr>
              <a:t>‹#›</a:t>
            </a:fld>
            <a:endParaRPr lang="en-US" dirty="0">
              <a:latin typeface="Arial" charset="0"/>
            </a:endParaRPr>
          </a:p>
        </p:txBody>
      </p:sp>
    </p:spTree>
    <p:extLst>
      <p:ext uri="{BB962C8B-B14F-4D97-AF65-F5344CB8AC3E}">
        <p14:creationId xmlns:p14="http://schemas.microsoft.com/office/powerpoint/2010/main" val="967542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2830" tIns="46415" rIns="92830" bIns="46415" rtlCol="0"/>
          <a:lstStyle>
            <a:lvl1pPr algn="l">
              <a:defRPr sz="1200">
                <a:latin typeface="Arial" charset="0"/>
              </a:defRPr>
            </a:lvl1pPr>
          </a:lstStyle>
          <a:p>
            <a:endParaRPr lang="en-US" dirty="0"/>
          </a:p>
        </p:txBody>
      </p:sp>
      <p:sp>
        <p:nvSpPr>
          <p:cNvPr id="3" name="Date Placeholder 2"/>
          <p:cNvSpPr>
            <a:spLocks noGrp="1"/>
          </p:cNvSpPr>
          <p:nvPr>
            <p:ph type="dt" idx="1"/>
          </p:nvPr>
        </p:nvSpPr>
        <p:spPr>
          <a:xfrm>
            <a:off x="3970938" y="0"/>
            <a:ext cx="3037840" cy="466435"/>
          </a:xfrm>
          <a:prstGeom prst="rect">
            <a:avLst/>
          </a:prstGeom>
        </p:spPr>
        <p:txBody>
          <a:bodyPr vert="horz" lIns="92830" tIns="46415" rIns="92830" bIns="46415" rtlCol="0"/>
          <a:lstStyle>
            <a:lvl1pPr algn="r">
              <a:defRPr sz="1200">
                <a:latin typeface="Arial" charset="0"/>
              </a:defRPr>
            </a:lvl1pPr>
          </a:lstStyle>
          <a:p>
            <a:fld id="{5B96CA4F-2197-CC40-B4FC-798A937A9DC6}" type="datetimeFigureOut">
              <a:rPr lang="en-US" smtClean="0"/>
              <a:pPr/>
              <a:t>5/1/2018</a:t>
            </a:fld>
            <a:endParaRPr lang="en-US" dirty="0"/>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2830" tIns="46415" rIns="92830" bIns="46415"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8"/>
            <a:ext cx="3037840" cy="466434"/>
          </a:xfrm>
          <a:prstGeom prst="rect">
            <a:avLst/>
          </a:prstGeom>
        </p:spPr>
        <p:txBody>
          <a:bodyPr vert="horz" lIns="92830" tIns="46415" rIns="92830" bIns="46415" rtlCol="0" anchor="b"/>
          <a:lstStyle>
            <a:lvl1pPr algn="l">
              <a:defRPr sz="1200">
                <a:latin typeface="Arial" charset="0"/>
              </a:defRPr>
            </a:lvl1pPr>
          </a:lstStyle>
          <a:p>
            <a:endParaRPr lang="en-US" dirty="0"/>
          </a:p>
        </p:txBody>
      </p:sp>
      <p:sp>
        <p:nvSpPr>
          <p:cNvPr id="7" name="Slide Number Placeholder 6"/>
          <p:cNvSpPr>
            <a:spLocks noGrp="1"/>
          </p:cNvSpPr>
          <p:nvPr>
            <p:ph type="sldNum" sz="quarter" idx="5"/>
          </p:nvPr>
        </p:nvSpPr>
        <p:spPr>
          <a:xfrm>
            <a:off x="3970938" y="8829968"/>
            <a:ext cx="3037840" cy="466434"/>
          </a:xfrm>
          <a:prstGeom prst="rect">
            <a:avLst/>
          </a:prstGeom>
        </p:spPr>
        <p:txBody>
          <a:bodyPr vert="horz" lIns="92830" tIns="46415" rIns="92830" bIns="46415" rtlCol="0" anchor="b"/>
          <a:lstStyle>
            <a:lvl1pPr algn="r">
              <a:defRPr sz="1200">
                <a:latin typeface="Arial" charset="0"/>
              </a:defRPr>
            </a:lvl1pPr>
          </a:lstStyle>
          <a:p>
            <a:fld id="{02322656-8894-1544-92AA-01B3CF5E6182}" type="slidenum">
              <a:rPr lang="en-US" smtClean="0"/>
              <a:pPr/>
              <a:t>‹#›</a:t>
            </a:fld>
            <a:endParaRPr lang="en-US" dirty="0"/>
          </a:p>
        </p:txBody>
      </p:sp>
    </p:spTree>
    <p:extLst>
      <p:ext uri="{BB962C8B-B14F-4D97-AF65-F5344CB8AC3E}">
        <p14:creationId xmlns:p14="http://schemas.microsoft.com/office/powerpoint/2010/main" val="702750498"/>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charset="0"/>
        <a:ea typeface="+mn-ea"/>
        <a:cs typeface="+mn-cs"/>
      </a:defRPr>
    </a:lvl1pPr>
    <a:lvl2pPr marL="609585" algn="l" defTabSz="1219170" rtl="0" eaLnBrk="1" latinLnBrk="0" hangingPunct="1">
      <a:defRPr sz="1600" kern="1200">
        <a:solidFill>
          <a:schemeClr val="tx1"/>
        </a:solidFill>
        <a:latin typeface="Arial" charset="0"/>
        <a:ea typeface="+mn-ea"/>
        <a:cs typeface="+mn-cs"/>
      </a:defRPr>
    </a:lvl2pPr>
    <a:lvl3pPr marL="1219170" algn="l" defTabSz="1219170" rtl="0" eaLnBrk="1" latinLnBrk="0" hangingPunct="1">
      <a:defRPr sz="1600" kern="1200">
        <a:solidFill>
          <a:schemeClr val="tx1"/>
        </a:solidFill>
        <a:latin typeface="Arial" charset="0"/>
        <a:ea typeface="+mn-ea"/>
        <a:cs typeface="+mn-cs"/>
      </a:defRPr>
    </a:lvl3pPr>
    <a:lvl4pPr marL="1828754" algn="l" defTabSz="1219170" rtl="0" eaLnBrk="1" latinLnBrk="0" hangingPunct="1">
      <a:defRPr sz="1600" kern="1200">
        <a:solidFill>
          <a:schemeClr val="tx1"/>
        </a:solidFill>
        <a:latin typeface="Arial" charset="0"/>
        <a:ea typeface="+mn-ea"/>
        <a:cs typeface="+mn-cs"/>
      </a:defRPr>
    </a:lvl4pPr>
    <a:lvl5pPr marL="2438339" algn="l" defTabSz="1219170" rtl="0" eaLnBrk="1" latinLnBrk="0" hangingPunct="1">
      <a:defRPr sz="160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322656-8894-1544-92AA-01B3CF5E6182}" type="slidenum">
              <a:rPr lang="en-US" smtClean="0"/>
              <a:pPr/>
              <a:t>1</a:t>
            </a:fld>
            <a:endParaRPr lang="en-US" dirty="0"/>
          </a:p>
        </p:txBody>
      </p:sp>
    </p:spTree>
    <p:extLst>
      <p:ext uri="{BB962C8B-B14F-4D97-AF65-F5344CB8AC3E}">
        <p14:creationId xmlns:p14="http://schemas.microsoft.com/office/powerpoint/2010/main" val="653499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8</a:t>
            </a:fld>
            <a:endParaRPr lang="en-US" dirty="0"/>
          </a:p>
        </p:txBody>
      </p:sp>
    </p:spTree>
    <p:extLst>
      <p:ext uri="{BB962C8B-B14F-4D97-AF65-F5344CB8AC3E}">
        <p14:creationId xmlns:p14="http://schemas.microsoft.com/office/powerpoint/2010/main" val="1098663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13</a:t>
            </a:fld>
            <a:endParaRPr lang="en-US" dirty="0"/>
          </a:p>
        </p:txBody>
      </p:sp>
    </p:spTree>
    <p:extLst>
      <p:ext uri="{BB962C8B-B14F-4D97-AF65-F5344CB8AC3E}">
        <p14:creationId xmlns:p14="http://schemas.microsoft.com/office/powerpoint/2010/main" val="3482718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14</a:t>
            </a:fld>
            <a:endParaRPr lang="en-US" dirty="0"/>
          </a:p>
        </p:txBody>
      </p:sp>
    </p:spTree>
    <p:extLst>
      <p:ext uri="{BB962C8B-B14F-4D97-AF65-F5344CB8AC3E}">
        <p14:creationId xmlns:p14="http://schemas.microsoft.com/office/powerpoint/2010/main" val="1222837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R-squared is statistical measure of how close the data fits the model.  It can be interpreted as the percentage of explained variance.</a:t>
            </a:r>
            <a:r>
              <a:rPr lang="en-US" baseline="0" dirty="0" smtClean="0"/>
              <a:t>  In general, the higher the R-squared value the better the model fits the data.  But the R-square will generally increase as additional predictors are added to the model even by chance, so an adjusted R-squared value is generally preferred.  The adjusted R-square value is adjusted for the number of predictors in the model.  It will increase only if new predictors improve the model fit.</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17</a:t>
            </a:fld>
            <a:endParaRPr lang="en-US" dirty="0"/>
          </a:p>
        </p:txBody>
      </p:sp>
    </p:spTree>
    <p:extLst>
      <p:ext uri="{BB962C8B-B14F-4D97-AF65-F5344CB8AC3E}">
        <p14:creationId xmlns:p14="http://schemas.microsoft.com/office/powerpoint/2010/main" val="1702244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20</a:t>
            </a:fld>
            <a:endParaRPr lang="en-US" dirty="0"/>
          </a:p>
        </p:txBody>
      </p:sp>
    </p:spTree>
    <p:extLst>
      <p:ext uri="{BB962C8B-B14F-4D97-AF65-F5344CB8AC3E}">
        <p14:creationId xmlns:p14="http://schemas.microsoft.com/office/powerpoint/2010/main" val="35437163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23</a:t>
            </a:fld>
            <a:endParaRPr lang="en-US" dirty="0"/>
          </a:p>
        </p:txBody>
      </p:sp>
    </p:spTree>
    <p:extLst>
      <p:ext uri="{BB962C8B-B14F-4D97-AF65-F5344CB8AC3E}">
        <p14:creationId xmlns:p14="http://schemas.microsoft.com/office/powerpoint/2010/main" val="1061344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322656-8894-1544-92AA-01B3CF5E6182}" type="slidenum">
              <a:rPr lang="en-US" smtClean="0"/>
              <a:pPr/>
              <a:t>27</a:t>
            </a:fld>
            <a:endParaRPr lang="en-US" dirty="0"/>
          </a:p>
        </p:txBody>
      </p:sp>
    </p:spTree>
    <p:extLst>
      <p:ext uri="{BB962C8B-B14F-4D97-AF65-F5344CB8AC3E}">
        <p14:creationId xmlns:p14="http://schemas.microsoft.com/office/powerpoint/2010/main" val="42902835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 y="0"/>
            <a:ext cx="12188952" cy="6858000"/>
          </a:xfrm>
          <a:prstGeom prst="rect">
            <a:avLst/>
          </a:prstGeom>
        </p:spPr>
      </p:pic>
      <p:sp>
        <p:nvSpPr>
          <p:cNvPr id="10" name="Text Placeholder 5"/>
          <p:cNvSpPr>
            <a:spLocks noGrp="1"/>
          </p:cNvSpPr>
          <p:nvPr>
            <p:ph type="body" sz="quarter" idx="10" hasCustomPrompt="1"/>
          </p:nvPr>
        </p:nvSpPr>
        <p:spPr>
          <a:xfrm>
            <a:off x="658368" y="3968496"/>
            <a:ext cx="6638544" cy="1650381"/>
          </a:xfrm>
          <a:prstGeom prst="rect">
            <a:avLst/>
          </a:prstGeom>
        </p:spPr>
        <p:txBody>
          <a:bodyPr lIns="0">
            <a:normAutofit/>
          </a:bodyPr>
          <a:lstStyle>
            <a:lvl1pPr marL="0" indent="0">
              <a:buNone/>
              <a:defRPr sz="2800" b="0" i="0">
                <a:solidFill>
                  <a:schemeClr val="bg1"/>
                </a:solidFill>
                <a:latin typeface="Georgia" charset="0"/>
                <a:ea typeface="Georgia" charset="0"/>
                <a:cs typeface="Georgia" charset="0"/>
              </a:defRPr>
            </a:lvl1pPr>
          </a:lstStyle>
          <a:p>
            <a:pPr lvl="0"/>
            <a:r>
              <a:rPr lang="en-US" dirty="0" smtClean="0"/>
              <a:t>Sub-topic</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8368" y="6046265"/>
            <a:ext cx="4650699" cy="344912"/>
          </a:xfrm>
          <a:prstGeom prst="rect">
            <a:avLst/>
          </a:prstGeom>
        </p:spPr>
      </p:pic>
      <p:sp>
        <p:nvSpPr>
          <p:cNvPr id="14" name="Title 1"/>
          <p:cNvSpPr>
            <a:spLocks noGrp="1"/>
          </p:cNvSpPr>
          <p:nvPr>
            <p:ph type="ctrTitle" hasCustomPrompt="1"/>
          </p:nvPr>
        </p:nvSpPr>
        <p:spPr>
          <a:xfrm>
            <a:off x="658368" y="1490472"/>
            <a:ext cx="6638544" cy="2386584"/>
          </a:xfrm>
          <a:prstGeom prst="rect">
            <a:avLst/>
          </a:prstGeom>
          <a:ln>
            <a:noFill/>
          </a:ln>
        </p:spPr>
        <p:txBody>
          <a:bodyPr lIns="0" anchor="b"/>
          <a:lstStyle>
            <a:lvl1pPr algn="l">
              <a:lnSpc>
                <a:spcPts val="5800"/>
              </a:lnSpc>
              <a:defRPr sz="6000" b="1" i="0" cap="all" baseline="0">
                <a:solidFill>
                  <a:schemeClr val="bg1"/>
                </a:solidFill>
                <a:latin typeface="Arial" charset="0"/>
                <a:ea typeface="Arial" charset="0"/>
                <a:cs typeface="Arial" charset="0"/>
              </a:defRPr>
            </a:lvl1pPr>
          </a:lstStyle>
          <a:p>
            <a:r>
              <a:rPr lang="en-US" dirty="0" smtClean="0"/>
              <a:t>Presentation</a:t>
            </a:r>
            <a:br>
              <a:rPr lang="en-US" dirty="0" smtClean="0"/>
            </a:br>
            <a:r>
              <a:rPr lang="en-US" dirty="0" smtClean="0"/>
              <a:t>Title</a:t>
            </a:r>
            <a:endParaRPr lang="en-US" dirty="0"/>
          </a:p>
        </p:txBody>
      </p:sp>
    </p:spTree>
    <p:extLst>
      <p:ext uri="{BB962C8B-B14F-4D97-AF65-F5344CB8AC3E}">
        <p14:creationId xmlns:p14="http://schemas.microsoft.com/office/powerpoint/2010/main" val="50587984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8952" cy="6858000"/>
          </a:xfrm>
          <a:prstGeom prst="rect">
            <a:avLst/>
          </a:prstGeom>
        </p:spPr>
      </p:pic>
      <p:sp>
        <p:nvSpPr>
          <p:cNvPr id="5" name="Title 1"/>
          <p:cNvSpPr>
            <a:spLocks noGrp="1"/>
          </p:cNvSpPr>
          <p:nvPr>
            <p:ph type="ctrTitle" hasCustomPrompt="1"/>
          </p:nvPr>
        </p:nvSpPr>
        <p:spPr>
          <a:xfrm>
            <a:off x="658368" y="1490663"/>
            <a:ext cx="6638544" cy="2387600"/>
          </a:xfrm>
          <a:prstGeom prst="rect">
            <a:avLst/>
          </a:prstGeom>
          <a:ln>
            <a:noFill/>
          </a:ln>
        </p:spPr>
        <p:txBody>
          <a:bodyPr lIns="0" anchor="b"/>
          <a:lstStyle>
            <a:lvl1pPr algn="l">
              <a:lnSpc>
                <a:spcPts val="5800"/>
              </a:lnSpc>
              <a:defRPr sz="6000" b="1" i="0" cap="all" baseline="0">
                <a:solidFill>
                  <a:schemeClr val="bg1"/>
                </a:solidFill>
                <a:latin typeface="Arial" charset="0"/>
                <a:ea typeface="Arial" charset="0"/>
                <a:cs typeface="Arial" charset="0"/>
              </a:defRPr>
            </a:lvl1pPr>
          </a:lstStyle>
          <a:p>
            <a:r>
              <a:rPr lang="en-US" dirty="0" smtClean="0"/>
              <a:t>DIVIDER SLIDE</a:t>
            </a:r>
            <a:endParaRPr lang="en-US" dirty="0"/>
          </a:p>
        </p:txBody>
      </p:sp>
      <p:sp>
        <p:nvSpPr>
          <p:cNvPr id="6" name="Subtitle 2"/>
          <p:cNvSpPr>
            <a:spLocks noGrp="1"/>
          </p:cNvSpPr>
          <p:nvPr>
            <p:ph type="subTitle" idx="1" hasCustomPrompt="1"/>
          </p:nvPr>
        </p:nvSpPr>
        <p:spPr>
          <a:xfrm>
            <a:off x="658368" y="3970337"/>
            <a:ext cx="6638544" cy="2212976"/>
          </a:xfrm>
          <a:prstGeom prst="rect">
            <a:avLst/>
          </a:prstGeom>
          <a:ln>
            <a:noFill/>
          </a:ln>
        </p:spPr>
        <p:txBody>
          <a:bodyPr lIns="0">
            <a:normAutofit/>
          </a:bodyPr>
          <a:lstStyle>
            <a:lvl1pPr marL="0" indent="0" algn="l">
              <a:buNone/>
              <a:defRPr sz="2800" b="0" baseline="0">
                <a:solidFill>
                  <a:schemeClr val="bg1"/>
                </a:solidFill>
                <a:latin typeface="Georgia" charset="0"/>
                <a:ea typeface="Georgia" charset="0"/>
                <a:cs typeface="Georgi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Section title</a:t>
            </a:r>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5600" y="321146"/>
            <a:ext cx="4800600" cy="356029"/>
          </a:xfrm>
          <a:prstGeom prst="rect">
            <a:avLst/>
          </a:prstGeom>
        </p:spPr>
      </p:pic>
    </p:spTree>
    <p:extLst>
      <p:ext uri="{BB962C8B-B14F-4D97-AF65-F5344CB8AC3E}">
        <p14:creationId xmlns:p14="http://schemas.microsoft.com/office/powerpoint/2010/main" val="7504656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Column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69468" y="2189263"/>
            <a:ext cx="6402832" cy="3790483"/>
          </a:xfrm>
          <a:prstGeom prst="rect">
            <a:avLst/>
          </a:prstGeom>
        </p:spPr>
        <p:txBody>
          <a:bodyPr>
            <a:noAutofit/>
          </a:bodyPr>
          <a:lstStyle>
            <a:lvl1pPr marL="0" indent="0">
              <a:lnSpc>
                <a:spcPts val="2600"/>
              </a:lnSpc>
              <a:buNone/>
              <a:defRPr sz="1800" b="0" i="0" spc="-50" baseline="0">
                <a:solidFill>
                  <a:schemeClr val="tx1"/>
                </a:solidFill>
                <a:latin typeface="Arial" charset="0"/>
                <a:ea typeface="Arial"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err="1" smtClean="0"/>
              <a:t>Em</a:t>
            </a:r>
            <a:r>
              <a:rPr lang="en-US" dirty="0" smtClean="0"/>
              <a:t> </a:t>
            </a:r>
            <a:r>
              <a:rPr lang="en-US" dirty="0" err="1" smtClean="0"/>
              <a:t>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Mauris</a:t>
            </a:r>
            <a:r>
              <a:rPr lang="en-US" dirty="0" smtClean="0"/>
              <a:t> </a:t>
            </a:r>
            <a:r>
              <a:rPr lang="en-US" dirty="0" err="1" smtClean="0"/>
              <a:t>vehicula</a:t>
            </a:r>
            <a:r>
              <a:rPr lang="en-US" dirty="0" smtClean="0"/>
              <a:t> dui in </a:t>
            </a:r>
            <a:r>
              <a:rPr lang="en-US" dirty="0" err="1" smtClean="0"/>
              <a:t>neque</a:t>
            </a:r>
            <a:r>
              <a:rPr lang="en-US" dirty="0" smtClean="0"/>
              <a:t> </a:t>
            </a:r>
            <a:r>
              <a:rPr lang="en-US" dirty="0" err="1" smtClean="0"/>
              <a:t>dignissim</a:t>
            </a:r>
            <a:r>
              <a:rPr lang="en-US" dirty="0" smtClean="0"/>
              <a:t>, in </a:t>
            </a:r>
            <a:r>
              <a:rPr lang="en-US" dirty="0" err="1" smtClean="0"/>
              <a:t>aliquet</a:t>
            </a:r>
            <a:r>
              <a:rPr lang="en-US" dirty="0" smtClean="0"/>
              <a:t> </a:t>
            </a:r>
            <a:r>
              <a:rPr lang="en-US" dirty="0" err="1" smtClean="0"/>
              <a:t>nisl</a:t>
            </a:r>
            <a:r>
              <a:rPr lang="en-US" dirty="0" smtClean="0"/>
              <a:t> </a:t>
            </a:r>
            <a:r>
              <a:rPr lang="en-US" dirty="0" err="1" smtClean="0"/>
              <a:t>varius</a:t>
            </a:r>
            <a:r>
              <a:rPr lang="en-US" dirty="0" smtClean="0"/>
              <a:t>. </a:t>
            </a:r>
            <a:r>
              <a:rPr lang="en-US" dirty="0" err="1" smtClean="0"/>
              <a:t>Sed</a:t>
            </a:r>
            <a:r>
              <a:rPr lang="en-US" dirty="0" smtClean="0"/>
              <a:t> a </a:t>
            </a:r>
            <a:r>
              <a:rPr lang="en-US" dirty="0" err="1" smtClean="0"/>
              <a:t>erat</a:t>
            </a:r>
            <a:r>
              <a:rPr lang="en-US" dirty="0" smtClean="0"/>
              <a:t> </a:t>
            </a:r>
            <a:r>
              <a:rPr lang="en-US" dirty="0" err="1" smtClean="0"/>
              <a:t>ut</a:t>
            </a:r>
            <a:r>
              <a:rPr lang="en-US" dirty="0" smtClean="0"/>
              <a:t> magna </a:t>
            </a:r>
            <a:r>
              <a:rPr lang="en-US" dirty="0" err="1" smtClean="0"/>
              <a:t>vulputate</a:t>
            </a:r>
            <a:r>
              <a:rPr lang="en-US" dirty="0" smtClean="0"/>
              <a:t> </a:t>
            </a:r>
            <a:r>
              <a:rPr lang="en-US" dirty="0" err="1" smtClean="0"/>
              <a:t>feugiat</a:t>
            </a:r>
            <a:r>
              <a:rPr lang="en-US" dirty="0" smtClean="0"/>
              <a:t>. </a:t>
            </a:r>
            <a:r>
              <a:rPr lang="en-US" dirty="0" err="1" smtClean="0"/>
              <a:t>Quisque</a:t>
            </a:r>
            <a:r>
              <a:rPr lang="en-US" dirty="0" smtClean="0"/>
              <a:t> </a:t>
            </a:r>
            <a:r>
              <a:rPr lang="en-US" dirty="0" err="1" smtClean="0"/>
              <a:t>varius</a:t>
            </a:r>
            <a:r>
              <a:rPr lang="en-US" dirty="0" smtClean="0"/>
              <a:t> libero </a:t>
            </a:r>
            <a:r>
              <a:rPr lang="en-US" dirty="0" err="1" smtClean="0"/>
              <a:t>placerat</a:t>
            </a:r>
            <a:r>
              <a:rPr lang="en-US" dirty="0" smtClean="0"/>
              <a:t> </a:t>
            </a:r>
            <a:r>
              <a:rPr lang="en-US" dirty="0" err="1" smtClean="0"/>
              <a:t>erat</a:t>
            </a:r>
            <a:r>
              <a:rPr lang="en-US" dirty="0" smtClean="0"/>
              <a:t> </a:t>
            </a:r>
            <a:r>
              <a:rPr lang="en-US" dirty="0" err="1" smtClean="0"/>
              <a:t>lobortis</a:t>
            </a:r>
            <a:r>
              <a:rPr lang="en-US" dirty="0" smtClean="0"/>
              <a:t> </a:t>
            </a:r>
            <a:r>
              <a:rPr lang="en-US" dirty="0" err="1" smtClean="0"/>
              <a:t>congue</a:t>
            </a:r>
            <a:r>
              <a:rPr lang="en-US" dirty="0" smtClean="0"/>
              <a:t>. Integer a </a:t>
            </a:r>
            <a:r>
              <a:rPr lang="en-US" dirty="0" err="1" smtClean="0"/>
              <a:t>arcu</a:t>
            </a:r>
            <a:r>
              <a:rPr lang="en-US" dirty="0" smtClean="0"/>
              <a:t> </a:t>
            </a:r>
            <a:r>
              <a:rPr lang="en-US" dirty="0" err="1" smtClean="0"/>
              <a:t>vel</a:t>
            </a:r>
            <a:r>
              <a:rPr lang="en-US" dirty="0" smtClean="0"/>
              <a:t> ante </a:t>
            </a:r>
            <a:r>
              <a:rPr lang="en-US" dirty="0" err="1" smtClean="0"/>
              <a:t>bibendum</a:t>
            </a:r>
            <a:r>
              <a:rPr lang="en-US" dirty="0" smtClean="0"/>
              <a:t> </a:t>
            </a:r>
            <a:r>
              <a:rPr lang="en-US" dirty="0" err="1" smtClean="0"/>
              <a:t>scelerisque</a:t>
            </a:r>
            <a:r>
              <a:rPr lang="en-US" dirty="0" smtClean="0"/>
              <a:t>. Class </a:t>
            </a:r>
            <a:r>
              <a:rPr lang="en-US" dirty="0" err="1" smtClean="0"/>
              <a:t>aptent</a:t>
            </a:r>
            <a:r>
              <a:rPr lang="en-US" dirty="0" smtClean="0"/>
              <a:t> </a:t>
            </a:r>
            <a:r>
              <a:rPr lang="en-US" dirty="0" err="1" smtClean="0"/>
              <a:t>taciti</a:t>
            </a:r>
            <a:r>
              <a:rPr lang="en-US" dirty="0" smtClean="0"/>
              <a:t> </a:t>
            </a:r>
            <a:r>
              <a:rPr lang="en-US" dirty="0" err="1" smtClean="0"/>
              <a:t>sociosqu</a:t>
            </a:r>
            <a:r>
              <a:rPr lang="en-US" dirty="0" smtClean="0"/>
              <a:t> ad </a:t>
            </a:r>
            <a:r>
              <a:rPr lang="en-US" dirty="0" err="1" smtClean="0"/>
              <a:t>litora</a:t>
            </a:r>
            <a:r>
              <a:rPr lang="en-US" dirty="0" smtClean="0"/>
              <a:t> </a:t>
            </a:r>
            <a:r>
              <a:rPr lang="en-US" dirty="0" err="1" smtClean="0"/>
              <a:t>torquent</a:t>
            </a:r>
            <a:r>
              <a:rPr lang="en-US" dirty="0" smtClean="0"/>
              <a:t>.</a:t>
            </a:r>
            <a:endParaRPr lang="en-US" dirty="0"/>
          </a:p>
        </p:txBody>
      </p:sp>
      <p:sp>
        <p:nvSpPr>
          <p:cNvPr id="4" name="Title 3"/>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a:solidFill>
                  <a:srgbClr val="005BBB"/>
                </a:solidFill>
                <a:latin typeface="Georgia" charset="0"/>
                <a:ea typeface="Georgia" charset="0"/>
                <a:cs typeface="Georgia" charset="0"/>
              </a:defRPr>
            </a:lvl1pPr>
          </a:lstStyle>
          <a:p>
            <a:r>
              <a:rPr lang="en-US" dirty="0" smtClean="0"/>
              <a:t>Click to edit title</a:t>
            </a:r>
            <a:endParaRPr lang="en-US" dirty="0"/>
          </a:p>
        </p:txBody>
      </p:sp>
    </p:spTree>
    <p:extLst>
      <p:ext uri="{BB962C8B-B14F-4D97-AF65-F5344CB8AC3E}">
        <p14:creationId xmlns:p14="http://schemas.microsoft.com/office/powerpoint/2010/main" val="36689797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12" name="Text Placeholder 2"/>
          <p:cNvSpPr>
            <a:spLocks noGrp="1"/>
          </p:cNvSpPr>
          <p:nvPr>
            <p:ph type="body" idx="10" hasCustomPrompt="1"/>
          </p:nvPr>
        </p:nvSpPr>
        <p:spPr>
          <a:xfrm>
            <a:off x="566928" y="2185416"/>
            <a:ext cx="4179753" cy="3511409"/>
          </a:xfrm>
          <a:prstGeom prst="rect">
            <a:avLst/>
          </a:prstGeom>
        </p:spPr>
        <p:txBody>
          <a:bodyPr>
            <a:noAutofit/>
          </a:bodyPr>
          <a:lstStyle>
            <a:lvl1pPr marL="0" indent="0">
              <a:lnSpc>
                <a:spcPts val="2600"/>
              </a:lnSpc>
              <a:buNone/>
              <a:defRPr sz="1800" b="0" i="0" spc="-50" baseline="0">
                <a:solidFill>
                  <a:schemeClr val="tx1"/>
                </a:solidFill>
                <a:latin typeface="Arial" charset="0"/>
                <a:ea typeface="Arial"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smtClean="0"/>
              <a:t>Lorem ipsum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Mauris</a:t>
            </a:r>
            <a:r>
              <a:rPr lang="en-US" dirty="0" smtClean="0"/>
              <a:t> </a:t>
            </a:r>
            <a:r>
              <a:rPr lang="en-US" dirty="0" err="1" smtClean="0"/>
              <a:t>vehicula</a:t>
            </a:r>
            <a:r>
              <a:rPr lang="en-US" dirty="0" smtClean="0"/>
              <a:t> dui in </a:t>
            </a:r>
            <a:r>
              <a:rPr lang="en-US" dirty="0" err="1" smtClean="0"/>
              <a:t>neque</a:t>
            </a:r>
            <a:r>
              <a:rPr lang="en-US" dirty="0" smtClean="0"/>
              <a:t> </a:t>
            </a:r>
            <a:r>
              <a:rPr lang="en-US" dirty="0" err="1" smtClean="0"/>
              <a:t>dignissim</a:t>
            </a:r>
            <a:r>
              <a:rPr lang="en-US" dirty="0" smtClean="0"/>
              <a:t>, in </a:t>
            </a:r>
            <a:r>
              <a:rPr lang="en-US" dirty="0" err="1" smtClean="0"/>
              <a:t>aliquet</a:t>
            </a:r>
            <a:r>
              <a:rPr lang="en-US" dirty="0" smtClean="0"/>
              <a:t> </a:t>
            </a:r>
            <a:r>
              <a:rPr lang="en-US" dirty="0" err="1" smtClean="0"/>
              <a:t>nisl</a:t>
            </a:r>
            <a:r>
              <a:rPr lang="en-US" dirty="0" smtClean="0"/>
              <a:t> </a:t>
            </a:r>
            <a:r>
              <a:rPr lang="en-US" dirty="0" err="1" smtClean="0"/>
              <a:t>varius</a:t>
            </a:r>
            <a:r>
              <a:rPr lang="en-US" dirty="0" smtClean="0"/>
              <a:t>. </a:t>
            </a:r>
            <a:r>
              <a:rPr lang="en-US" dirty="0" err="1" smtClean="0"/>
              <a:t>Sed</a:t>
            </a:r>
            <a:r>
              <a:rPr lang="en-US" dirty="0" smtClean="0"/>
              <a:t> a </a:t>
            </a:r>
            <a:r>
              <a:rPr lang="en-US" dirty="0" err="1" smtClean="0"/>
              <a:t>erat</a:t>
            </a:r>
            <a:r>
              <a:rPr lang="en-US" dirty="0" smtClean="0"/>
              <a:t> </a:t>
            </a:r>
            <a:r>
              <a:rPr lang="en-US" dirty="0" err="1" smtClean="0"/>
              <a:t>ut</a:t>
            </a:r>
            <a:r>
              <a:rPr lang="en-US" dirty="0" smtClean="0"/>
              <a:t> magna </a:t>
            </a:r>
            <a:r>
              <a:rPr lang="en-US" dirty="0" err="1" smtClean="0"/>
              <a:t>vulputate</a:t>
            </a:r>
            <a:r>
              <a:rPr lang="en-US" dirty="0" smtClean="0"/>
              <a:t> </a:t>
            </a:r>
            <a:r>
              <a:rPr lang="en-US" dirty="0" err="1" smtClean="0"/>
              <a:t>feugiat</a:t>
            </a:r>
            <a:r>
              <a:rPr lang="en-US" dirty="0" smtClean="0"/>
              <a:t>. </a:t>
            </a:r>
            <a:r>
              <a:rPr lang="en-US" dirty="0" err="1" smtClean="0"/>
              <a:t>Quisque</a:t>
            </a:r>
            <a:r>
              <a:rPr lang="en-US" dirty="0" smtClean="0"/>
              <a:t> </a:t>
            </a:r>
            <a:r>
              <a:rPr lang="en-US" dirty="0" err="1" smtClean="0"/>
              <a:t>varius</a:t>
            </a:r>
            <a:r>
              <a:rPr lang="en-US" dirty="0" smtClean="0"/>
              <a:t> libero </a:t>
            </a:r>
            <a:r>
              <a:rPr lang="en-US" dirty="0" err="1" smtClean="0"/>
              <a:t>placerat</a:t>
            </a:r>
            <a:r>
              <a:rPr lang="en-US" dirty="0" smtClean="0"/>
              <a:t> </a:t>
            </a:r>
            <a:r>
              <a:rPr lang="en-US" dirty="0" err="1" smtClean="0"/>
              <a:t>erat</a:t>
            </a:r>
            <a:r>
              <a:rPr lang="en-US" dirty="0" smtClean="0"/>
              <a:t> </a:t>
            </a:r>
            <a:r>
              <a:rPr lang="en-US" dirty="0" err="1" smtClean="0"/>
              <a:t>lobortis</a:t>
            </a:r>
            <a:r>
              <a:rPr lang="en-US" dirty="0" smtClean="0"/>
              <a:t> </a:t>
            </a:r>
            <a:r>
              <a:rPr lang="en-US" dirty="0" err="1" smtClean="0"/>
              <a:t>congue</a:t>
            </a:r>
            <a:r>
              <a:rPr lang="en-US" dirty="0" smtClean="0"/>
              <a:t>. Integer a </a:t>
            </a:r>
            <a:r>
              <a:rPr lang="en-US" dirty="0" err="1" smtClean="0"/>
              <a:t>arcu</a:t>
            </a:r>
            <a:r>
              <a:rPr lang="en-US" dirty="0" smtClean="0"/>
              <a:t> </a:t>
            </a:r>
            <a:r>
              <a:rPr lang="en-US" dirty="0" err="1" smtClean="0"/>
              <a:t>vel</a:t>
            </a:r>
            <a:r>
              <a:rPr lang="en-US" dirty="0" smtClean="0"/>
              <a:t> ante </a:t>
            </a:r>
            <a:r>
              <a:rPr lang="en-US" dirty="0" err="1" smtClean="0"/>
              <a:t>bibendum</a:t>
            </a:r>
            <a:r>
              <a:rPr lang="en-US" dirty="0" smtClean="0"/>
              <a:t> </a:t>
            </a:r>
            <a:r>
              <a:rPr lang="en-US" dirty="0" err="1" smtClean="0"/>
              <a:t>scelerisque</a:t>
            </a:r>
            <a:r>
              <a:rPr lang="en-US" dirty="0" smtClean="0"/>
              <a:t>. </a:t>
            </a:r>
          </a:p>
        </p:txBody>
      </p:sp>
      <p:sp>
        <p:nvSpPr>
          <p:cNvPr id="13" name="Text Placeholder 2"/>
          <p:cNvSpPr>
            <a:spLocks noGrp="1"/>
          </p:cNvSpPr>
          <p:nvPr>
            <p:ph type="body" idx="11" hasCustomPrompt="1"/>
          </p:nvPr>
        </p:nvSpPr>
        <p:spPr>
          <a:xfrm>
            <a:off x="5029200" y="2185416"/>
            <a:ext cx="4179753" cy="3511409"/>
          </a:xfrm>
          <a:prstGeom prst="rect">
            <a:avLst/>
          </a:prstGeom>
        </p:spPr>
        <p:txBody>
          <a:bodyPr>
            <a:noAutofit/>
          </a:bodyPr>
          <a:lstStyle>
            <a:lvl1pPr marL="0" indent="0">
              <a:lnSpc>
                <a:spcPts val="2600"/>
              </a:lnSpc>
              <a:buNone/>
              <a:defRPr sz="1800" b="0" i="0" spc="-50" baseline="0">
                <a:solidFill>
                  <a:schemeClr val="tx1"/>
                </a:solidFill>
                <a:latin typeface="Arial" charset="0"/>
                <a:ea typeface="Arial"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err="1" smtClean="0"/>
              <a:t>Etiam</a:t>
            </a:r>
            <a:r>
              <a:rPr lang="en-US" dirty="0" smtClean="0"/>
              <a:t> </a:t>
            </a:r>
            <a:r>
              <a:rPr lang="en-US" dirty="0" err="1" smtClean="0"/>
              <a:t>molestie</a:t>
            </a:r>
            <a:r>
              <a:rPr lang="en-US" dirty="0" smtClean="0"/>
              <a:t> </a:t>
            </a:r>
            <a:r>
              <a:rPr lang="en-US" dirty="0" err="1" smtClean="0"/>
              <a:t>velit</a:t>
            </a:r>
            <a:r>
              <a:rPr lang="en-US" dirty="0" smtClean="0"/>
              <a:t> vitae dolor </a:t>
            </a:r>
            <a:r>
              <a:rPr lang="en-US" dirty="0" err="1" smtClean="0"/>
              <a:t>euismod</a:t>
            </a:r>
            <a:r>
              <a:rPr lang="en-US" dirty="0" smtClean="0"/>
              <a:t>, sit </a:t>
            </a:r>
            <a:r>
              <a:rPr lang="en-US" dirty="0" err="1" smtClean="0"/>
              <a:t>amet</a:t>
            </a:r>
            <a:r>
              <a:rPr lang="en-US" dirty="0" smtClean="0"/>
              <a:t> </a:t>
            </a:r>
            <a:r>
              <a:rPr lang="en-US" dirty="0" err="1" smtClean="0"/>
              <a:t>finibus</a:t>
            </a:r>
            <a:r>
              <a:rPr lang="en-US" dirty="0" smtClean="0"/>
              <a:t> </a:t>
            </a:r>
            <a:r>
              <a:rPr lang="en-US" dirty="0" err="1" smtClean="0"/>
              <a:t>risus</a:t>
            </a:r>
            <a:r>
              <a:rPr lang="en-US" dirty="0" smtClean="0"/>
              <a:t> </a:t>
            </a:r>
            <a:r>
              <a:rPr lang="en-US" dirty="0" err="1" smtClean="0"/>
              <a:t>mattis</a:t>
            </a:r>
            <a:r>
              <a:rPr lang="en-US" dirty="0" smtClean="0"/>
              <a:t>. In </a:t>
            </a:r>
            <a:r>
              <a:rPr lang="en-US" dirty="0" err="1" smtClean="0"/>
              <a:t>ornare</a:t>
            </a:r>
            <a:r>
              <a:rPr lang="en-US" dirty="0" smtClean="0"/>
              <a:t> convallis </a:t>
            </a:r>
            <a:r>
              <a:rPr lang="en-US" dirty="0" err="1" smtClean="0"/>
              <a:t>velit</a:t>
            </a:r>
            <a:r>
              <a:rPr lang="en-US" dirty="0" smtClean="0"/>
              <a:t> vitae cursus. Integer </a:t>
            </a:r>
            <a:r>
              <a:rPr lang="en-US" dirty="0" err="1" smtClean="0"/>
              <a:t>egestas</a:t>
            </a:r>
            <a:r>
              <a:rPr lang="en-US" dirty="0" smtClean="0"/>
              <a:t> sit </a:t>
            </a:r>
            <a:r>
              <a:rPr lang="en-US" dirty="0" err="1" smtClean="0"/>
              <a:t>amet</a:t>
            </a:r>
            <a:r>
              <a:rPr lang="en-US" dirty="0" smtClean="0"/>
              <a:t> mi </a:t>
            </a:r>
            <a:r>
              <a:rPr lang="en-US" dirty="0" err="1" smtClean="0"/>
              <a:t>vehicula</a:t>
            </a:r>
            <a:r>
              <a:rPr lang="en-US" dirty="0" smtClean="0"/>
              <a:t> </a:t>
            </a:r>
            <a:r>
              <a:rPr lang="en-US" dirty="0" err="1" smtClean="0"/>
              <a:t>sollicitudin</a:t>
            </a:r>
            <a:r>
              <a:rPr lang="en-US" dirty="0" smtClean="0"/>
              <a:t>. </a:t>
            </a:r>
            <a:r>
              <a:rPr lang="en-US" dirty="0" err="1" smtClean="0"/>
              <a:t>Pellentesque</a:t>
            </a:r>
            <a:r>
              <a:rPr lang="en-US" dirty="0" smtClean="0"/>
              <a:t> habitant </a:t>
            </a:r>
            <a:r>
              <a:rPr lang="en-US" dirty="0" err="1" smtClean="0"/>
              <a:t>morbi</a:t>
            </a:r>
            <a:r>
              <a:rPr lang="en-US" dirty="0" smtClean="0"/>
              <a:t> </a:t>
            </a:r>
            <a:r>
              <a:rPr lang="en-US" dirty="0" err="1" smtClean="0"/>
              <a:t>tristique</a:t>
            </a:r>
            <a:r>
              <a:rPr lang="en-US" dirty="0" smtClean="0"/>
              <a:t> </a:t>
            </a:r>
            <a:r>
              <a:rPr lang="en-US" dirty="0" err="1" smtClean="0"/>
              <a:t>senectus</a:t>
            </a:r>
            <a:r>
              <a:rPr lang="en-US" dirty="0" smtClean="0"/>
              <a:t> et </a:t>
            </a:r>
            <a:r>
              <a:rPr lang="en-US" dirty="0" err="1" smtClean="0"/>
              <a:t>netus</a:t>
            </a:r>
            <a:r>
              <a:rPr lang="en-US" dirty="0" smtClean="0"/>
              <a:t> et </a:t>
            </a:r>
            <a:r>
              <a:rPr lang="en-US" dirty="0" err="1" smtClean="0"/>
              <a:t>malesuada</a:t>
            </a:r>
            <a:r>
              <a:rPr lang="en-US" dirty="0" smtClean="0"/>
              <a:t> fames ac </a:t>
            </a:r>
            <a:r>
              <a:rPr lang="en-US" dirty="0" err="1" smtClean="0"/>
              <a:t>turpis</a:t>
            </a:r>
            <a:r>
              <a:rPr lang="en-US" dirty="0" smtClean="0"/>
              <a:t> </a:t>
            </a:r>
            <a:r>
              <a:rPr lang="en-US" dirty="0" err="1" smtClean="0"/>
              <a:t>egestas</a:t>
            </a:r>
            <a:r>
              <a:rPr lang="en-US" dirty="0" smtClean="0"/>
              <a:t>.</a:t>
            </a:r>
          </a:p>
        </p:txBody>
      </p:sp>
      <p:sp>
        <p:nvSpPr>
          <p:cNvPr id="5" name="Title 3"/>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a:solidFill>
                  <a:srgbClr val="005BBB"/>
                </a:solidFill>
                <a:latin typeface="Georgia" charset="0"/>
                <a:ea typeface="Georgia" charset="0"/>
                <a:cs typeface="Georgia" charset="0"/>
              </a:defRPr>
            </a:lvl1pPr>
          </a:lstStyle>
          <a:p>
            <a:r>
              <a:rPr lang="en-US" dirty="0" smtClean="0"/>
              <a:t>Click to edit title</a:t>
            </a:r>
            <a:endParaRPr lang="en-US" dirty="0"/>
          </a:p>
        </p:txBody>
      </p:sp>
    </p:spTree>
    <p:extLst>
      <p:ext uri="{BB962C8B-B14F-4D97-AF65-F5344CB8AC3E}">
        <p14:creationId xmlns:p14="http://schemas.microsoft.com/office/powerpoint/2010/main" val="6185567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5" name="Text Placeholder 2"/>
          <p:cNvSpPr>
            <a:spLocks noGrp="1"/>
          </p:cNvSpPr>
          <p:nvPr>
            <p:ph type="body" idx="10" hasCustomPrompt="1"/>
          </p:nvPr>
        </p:nvSpPr>
        <p:spPr>
          <a:xfrm>
            <a:off x="566928" y="2185416"/>
            <a:ext cx="8557757" cy="3732425"/>
          </a:xfrm>
          <a:prstGeom prst="rect">
            <a:avLst/>
          </a:prstGeom>
        </p:spPr>
        <p:txBody>
          <a:bodyPr lIns="182880" rIns="182880">
            <a:noAutofit/>
          </a:bodyPr>
          <a:lstStyle>
            <a:lvl1pPr marL="457200" marR="0" indent="-406400" algn="l" defTabSz="914400" rtl="0" eaLnBrk="1" fontAlgn="auto" latinLnBrk="0" hangingPunct="1">
              <a:lnSpc>
                <a:spcPts val="2600"/>
              </a:lnSpc>
              <a:spcBef>
                <a:spcPts val="1000"/>
              </a:spcBef>
              <a:spcAft>
                <a:spcPts val="0"/>
              </a:spcAft>
              <a:buClr>
                <a:srgbClr val="005BBB"/>
              </a:buClr>
              <a:buSzPct val="109000"/>
              <a:buFont typeface="Arial" charset="0"/>
              <a:buChar char="•"/>
              <a:tabLst/>
              <a:defRPr sz="2000" b="0" i="0" spc="-50" baseline="0">
                <a:solidFill>
                  <a:schemeClr val="tx1"/>
                </a:solidFill>
                <a:latin typeface="Arial" charset="0"/>
                <a:ea typeface="Arial"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smtClean="0"/>
              <a:t>Lorem ipsum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a:t>
            </a:r>
          </a:p>
          <a:p>
            <a:r>
              <a:rPr lang="en-US" dirty="0" err="1" smtClean="0"/>
              <a:t>Quisque</a:t>
            </a:r>
            <a:r>
              <a:rPr lang="en-US" dirty="0" smtClean="0"/>
              <a:t> ac </a:t>
            </a:r>
            <a:r>
              <a:rPr lang="en-US" dirty="0" err="1" smtClean="0"/>
              <a:t>orci</a:t>
            </a:r>
            <a:r>
              <a:rPr lang="en-US" dirty="0" smtClean="0"/>
              <a:t> in </a:t>
            </a:r>
            <a:r>
              <a:rPr lang="en-US" dirty="0" err="1" smtClean="0"/>
              <a:t>turpis</a:t>
            </a:r>
            <a:r>
              <a:rPr lang="en-US" dirty="0" smtClean="0"/>
              <a:t> </a:t>
            </a:r>
            <a:r>
              <a:rPr lang="en-US" dirty="0" err="1" smtClean="0"/>
              <a:t>dapibus</a:t>
            </a:r>
            <a:r>
              <a:rPr lang="en-US" dirty="0" smtClean="0"/>
              <a:t> </a:t>
            </a:r>
            <a:r>
              <a:rPr lang="en-US" dirty="0" err="1" smtClean="0"/>
              <a:t>sagittis</a:t>
            </a:r>
            <a:r>
              <a:rPr lang="en-US" dirty="0" smtClean="0"/>
              <a:t>.</a:t>
            </a:r>
          </a:p>
          <a:p>
            <a:r>
              <a:rPr lang="en-US" dirty="0" err="1" smtClean="0"/>
              <a:t>Donec</a:t>
            </a:r>
            <a:r>
              <a:rPr lang="en-US" dirty="0" smtClean="0"/>
              <a:t> vitae </a:t>
            </a:r>
            <a:r>
              <a:rPr lang="en-US" dirty="0" err="1" smtClean="0"/>
              <a:t>justo</a:t>
            </a:r>
            <a:r>
              <a:rPr lang="en-US" dirty="0" smtClean="0"/>
              <a:t> et </a:t>
            </a:r>
            <a:r>
              <a:rPr lang="en-US" dirty="0" err="1" smtClean="0"/>
              <a:t>neque</a:t>
            </a:r>
            <a:r>
              <a:rPr lang="en-US" dirty="0" smtClean="0"/>
              <a:t> </a:t>
            </a:r>
            <a:r>
              <a:rPr lang="en-US" dirty="0" err="1" smtClean="0"/>
              <a:t>mollis</a:t>
            </a:r>
            <a:r>
              <a:rPr lang="en-US" dirty="0" smtClean="0"/>
              <a:t> </a:t>
            </a:r>
            <a:r>
              <a:rPr lang="en-US" dirty="0" err="1" smtClean="0"/>
              <a:t>consectetur</a:t>
            </a:r>
            <a:r>
              <a:rPr lang="en-US" dirty="0" smtClean="0"/>
              <a:t>.</a:t>
            </a:r>
          </a:p>
          <a:p>
            <a:r>
              <a:rPr lang="en-US" dirty="0" err="1" smtClean="0"/>
              <a:t>Etiam</a:t>
            </a:r>
            <a:r>
              <a:rPr lang="en-US" dirty="0" smtClean="0"/>
              <a:t> </a:t>
            </a:r>
            <a:r>
              <a:rPr lang="en-US" dirty="0" err="1" smtClean="0"/>
              <a:t>aliquet</a:t>
            </a:r>
            <a:r>
              <a:rPr lang="en-US" dirty="0" smtClean="0"/>
              <a:t> ex </a:t>
            </a:r>
            <a:r>
              <a:rPr lang="en-US" dirty="0" err="1" smtClean="0"/>
              <a:t>sed</a:t>
            </a:r>
            <a:r>
              <a:rPr lang="en-US" dirty="0" smtClean="0"/>
              <a:t> </a:t>
            </a:r>
            <a:r>
              <a:rPr lang="en-US" dirty="0" err="1" smtClean="0"/>
              <a:t>bibendum</a:t>
            </a:r>
            <a:r>
              <a:rPr lang="en-US" dirty="0" smtClean="0"/>
              <a:t> </a:t>
            </a:r>
            <a:r>
              <a:rPr lang="en-US" dirty="0" err="1" smtClean="0"/>
              <a:t>consequat</a:t>
            </a:r>
            <a:r>
              <a:rPr lang="en-US" dirty="0" smtClean="0"/>
              <a:t>.</a:t>
            </a:r>
          </a:p>
          <a:p>
            <a:r>
              <a:rPr lang="en-US" dirty="0" err="1" smtClean="0"/>
              <a:t>Cras</a:t>
            </a:r>
            <a:r>
              <a:rPr lang="en-US" dirty="0" smtClean="0"/>
              <a:t> </a:t>
            </a:r>
            <a:r>
              <a:rPr lang="en-US" dirty="0" err="1" smtClean="0"/>
              <a:t>lacinia</a:t>
            </a:r>
            <a:r>
              <a:rPr lang="en-US" dirty="0" smtClean="0"/>
              <a:t> </a:t>
            </a:r>
            <a:r>
              <a:rPr lang="en-US" dirty="0" err="1" smtClean="0"/>
              <a:t>est</a:t>
            </a:r>
            <a:r>
              <a:rPr lang="en-US" dirty="0" smtClean="0"/>
              <a:t> ac </a:t>
            </a:r>
            <a:r>
              <a:rPr lang="en-US" dirty="0" err="1" smtClean="0"/>
              <a:t>elit</a:t>
            </a:r>
            <a:r>
              <a:rPr lang="en-US" dirty="0" smtClean="0"/>
              <a:t> </a:t>
            </a:r>
            <a:r>
              <a:rPr lang="en-US" dirty="0" err="1" smtClean="0"/>
              <a:t>dignissim</a:t>
            </a:r>
            <a:r>
              <a:rPr lang="en-US" dirty="0" smtClean="0"/>
              <a:t> </a:t>
            </a:r>
            <a:r>
              <a:rPr lang="en-US" dirty="0" err="1" smtClean="0"/>
              <a:t>varius</a:t>
            </a:r>
            <a:r>
              <a:rPr lang="en-US" dirty="0" smtClean="0"/>
              <a:t>.</a:t>
            </a:r>
          </a:p>
          <a:p>
            <a:r>
              <a:rPr lang="en-US" dirty="0" err="1" smtClean="0"/>
              <a:t>Duis</a:t>
            </a:r>
            <a:r>
              <a:rPr lang="en-US" dirty="0" smtClean="0"/>
              <a:t> sit </a:t>
            </a:r>
            <a:r>
              <a:rPr lang="en-US" dirty="0" err="1" smtClean="0"/>
              <a:t>amet</a:t>
            </a:r>
            <a:r>
              <a:rPr lang="en-US" dirty="0" smtClean="0"/>
              <a:t> </a:t>
            </a:r>
            <a:r>
              <a:rPr lang="en-US" dirty="0" err="1" smtClean="0"/>
              <a:t>odio</a:t>
            </a:r>
            <a:r>
              <a:rPr lang="en-US" dirty="0" smtClean="0"/>
              <a:t> </a:t>
            </a:r>
            <a:r>
              <a:rPr lang="en-US" dirty="0" err="1" smtClean="0"/>
              <a:t>facilisis</a:t>
            </a:r>
            <a:r>
              <a:rPr lang="en-US" dirty="0" smtClean="0"/>
              <a:t> </a:t>
            </a:r>
            <a:r>
              <a:rPr lang="en-US" dirty="0" err="1" smtClean="0"/>
              <a:t>turpis</a:t>
            </a:r>
            <a:r>
              <a:rPr lang="en-US" dirty="0" smtClean="0"/>
              <a:t> </a:t>
            </a:r>
            <a:r>
              <a:rPr lang="en-US" dirty="0" err="1" smtClean="0"/>
              <a:t>sodales</a:t>
            </a:r>
            <a:r>
              <a:rPr lang="en-US" dirty="0" smtClean="0"/>
              <a:t> </a:t>
            </a:r>
            <a:r>
              <a:rPr lang="en-US" dirty="0" err="1" smtClean="0"/>
              <a:t>placerat</a:t>
            </a:r>
            <a:r>
              <a:rPr lang="en-US" dirty="0" smtClean="0"/>
              <a:t>.</a:t>
            </a:r>
          </a:p>
          <a:p>
            <a:r>
              <a:rPr lang="en-US" dirty="0" smtClean="0"/>
              <a:t>Justo et neque odio facilisis turpis </a:t>
            </a:r>
            <a:r>
              <a:rPr lang="en-US" dirty="0" err="1" smtClean="0"/>
              <a:t>sodales</a:t>
            </a:r>
            <a:r>
              <a:rPr lang="en-US" dirty="0" smtClean="0"/>
              <a:t> placerat.</a:t>
            </a:r>
          </a:p>
        </p:txBody>
      </p:sp>
      <p:sp>
        <p:nvSpPr>
          <p:cNvPr id="4" name="Title 3"/>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a:solidFill>
                  <a:srgbClr val="005BBB"/>
                </a:solidFill>
                <a:latin typeface="Georgia" charset="0"/>
                <a:ea typeface="Georgia" charset="0"/>
                <a:cs typeface="Georgia" charset="0"/>
              </a:defRPr>
            </a:lvl1pPr>
          </a:lstStyle>
          <a:p>
            <a:r>
              <a:rPr lang="en-US" dirty="0" smtClean="0"/>
              <a:t>Click to edit title</a:t>
            </a:r>
            <a:endParaRPr lang="en-US" dirty="0"/>
          </a:p>
        </p:txBody>
      </p:sp>
    </p:spTree>
    <p:extLst>
      <p:ext uri="{BB962C8B-B14F-4D97-AF65-F5344CB8AC3E}">
        <p14:creationId xmlns:p14="http://schemas.microsoft.com/office/powerpoint/2010/main" val="3074071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 3 level Bullet List">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a:solidFill>
                  <a:srgbClr val="005BBB"/>
                </a:solidFill>
                <a:latin typeface="Georgia" charset="0"/>
                <a:ea typeface="Georgia" charset="0"/>
                <a:cs typeface="Georgia" charset="0"/>
              </a:defRPr>
            </a:lvl1pPr>
          </a:lstStyle>
          <a:p>
            <a:r>
              <a:rPr lang="en-US" dirty="0" smtClean="0"/>
              <a:t>Click to edit title</a:t>
            </a:r>
            <a:endParaRPr lang="en-US" dirty="0"/>
          </a:p>
        </p:txBody>
      </p:sp>
      <p:sp>
        <p:nvSpPr>
          <p:cNvPr id="7" name="Content Placeholder 6"/>
          <p:cNvSpPr>
            <a:spLocks noGrp="1"/>
          </p:cNvSpPr>
          <p:nvPr>
            <p:ph sz="quarter" idx="10" hasCustomPrompt="1"/>
          </p:nvPr>
        </p:nvSpPr>
        <p:spPr>
          <a:xfrm>
            <a:off x="566928" y="2185416"/>
            <a:ext cx="9678987" cy="3848100"/>
          </a:xfrm>
          <a:prstGeom prst="rect">
            <a:avLst/>
          </a:prstGeom>
        </p:spPr>
        <p:txBody>
          <a:bodyPr/>
          <a:lstStyle>
            <a:lvl1pPr marL="0" indent="0">
              <a:lnSpc>
                <a:spcPts val="2300"/>
              </a:lnSpc>
              <a:buClr>
                <a:srgbClr val="005BBB"/>
              </a:buClr>
              <a:buFontTx/>
              <a:buNone/>
              <a:defRPr sz="1700" b="1">
                <a:solidFill>
                  <a:srgbClr val="005BBB"/>
                </a:solidFill>
                <a:latin typeface="Arial" charset="0"/>
                <a:ea typeface="Arial" charset="0"/>
                <a:cs typeface="Arial" charset="0"/>
              </a:defRPr>
            </a:lvl1pPr>
            <a:lvl2pPr marL="736600" indent="-279400">
              <a:lnSpc>
                <a:spcPts val="2300"/>
              </a:lnSpc>
              <a:buClr>
                <a:srgbClr val="005BBB"/>
              </a:buClr>
              <a:buFont typeface="Arial" charset="0"/>
              <a:buChar char="•"/>
              <a:tabLst/>
              <a:defRPr sz="2000">
                <a:solidFill>
                  <a:schemeClr val="tx1"/>
                </a:solidFill>
                <a:latin typeface="Arial" charset="0"/>
                <a:ea typeface="Arial" charset="0"/>
                <a:cs typeface="Arial" charset="0"/>
              </a:defRPr>
            </a:lvl2pPr>
            <a:lvl3pPr marL="1143000" marR="0" indent="-228600" algn="l" defTabSz="914400" rtl="0" eaLnBrk="1" fontAlgn="auto" latinLnBrk="0" hangingPunct="1">
              <a:lnSpc>
                <a:spcPts val="2300"/>
              </a:lnSpc>
              <a:spcBef>
                <a:spcPts val="500"/>
              </a:spcBef>
              <a:spcAft>
                <a:spcPts val="0"/>
              </a:spcAft>
              <a:buClr>
                <a:srgbClr val="005BBB"/>
              </a:buClr>
              <a:buSzTx/>
              <a:buFont typeface="LucidaGrande" charset="0"/>
              <a:buChar char="-"/>
              <a:tabLst>
                <a:tab pos="1143000" algn="l"/>
              </a:tabLst>
              <a:defRPr sz="2000">
                <a:solidFill>
                  <a:schemeClr val="tx1"/>
                </a:solidFill>
                <a:latin typeface="Arial" charset="0"/>
                <a:ea typeface="Arial" charset="0"/>
                <a:cs typeface="Arial" charset="0"/>
              </a:defRPr>
            </a:lvl3pPr>
            <a:lvl4pPr>
              <a:buClr>
                <a:srgbClr val="005BBB"/>
              </a:buClr>
              <a:defRPr>
                <a:solidFill>
                  <a:srgbClr val="666666"/>
                </a:solidFill>
                <a:latin typeface="Arial" charset="0"/>
                <a:ea typeface="Arial" charset="0"/>
                <a:cs typeface="Arial" charset="0"/>
              </a:defRPr>
            </a:lvl4pPr>
            <a:lvl5pPr>
              <a:buClr>
                <a:srgbClr val="005BBB"/>
              </a:buClr>
              <a:defRPr>
                <a:solidFill>
                  <a:srgbClr val="666666"/>
                </a:solidFill>
                <a:latin typeface="Arial" charset="0"/>
                <a:ea typeface="Arial" charset="0"/>
                <a:cs typeface="Arial" charset="0"/>
              </a:defRPr>
            </a:lvl5pPr>
          </a:lstStyle>
          <a:p>
            <a:pPr lvl="0"/>
            <a:r>
              <a:rPr lang="en-US" dirty="0" smtClean="0"/>
              <a:t>CLICK TO EDIT MASTER TEXT STYLES</a:t>
            </a:r>
          </a:p>
          <a:p>
            <a:pPr lvl="1"/>
            <a:r>
              <a:rPr lang="en-US" dirty="0" smtClean="0"/>
              <a:t>Second level text</a:t>
            </a:r>
          </a:p>
          <a:p>
            <a:pPr lvl="2"/>
            <a:r>
              <a:rPr lang="en-US" dirty="0" smtClean="0"/>
              <a:t>Third level</a:t>
            </a:r>
          </a:p>
          <a:p>
            <a:pPr lvl="1"/>
            <a:r>
              <a:rPr lang="en-US" dirty="0" smtClean="0"/>
              <a:t>Second level text</a:t>
            </a:r>
          </a:p>
          <a:p>
            <a:pPr marL="1143000" marR="0" lvl="2" indent="-228600" algn="l" defTabSz="914400" rtl="0" eaLnBrk="1" fontAlgn="auto" latinLnBrk="0" hangingPunct="1">
              <a:lnSpc>
                <a:spcPts val="2300"/>
              </a:lnSpc>
              <a:spcBef>
                <a:spcPts val="500"/>
              </a:spcBef>
              <a:spcAft>
                <a:spcPts val="0"/>
              </a:spcAft>
              <a:buClr>
                <a:srgbClr val="005BBB"/>
              </a:buClr>
              <a:buSzTx/>
              <a:buFont typeface="LucidaGrande" charset="0"/>
              <a:buChar char="-"/>
              <a:tabLst/>
              <a:defRPr/>
            </a:pPr>
            <a:r>
              <a:rPr lang="en-US" dirty="0" smtClean="0"/>
              <a:t>Third level</a:t>
            </a:r>
          </a:p>
          <a:p>
            <a:pPr lvl="0"/>
            <a:r>
              <a:rPr lang="en-US" dirty="0" smtClean="0"/>
              <a:t>CLICK TO EDIT MASTER TEXT STYLES</a:t>
            </a:r>
          </a:p>
          <a:p>
            <a:pPr lvl="1"/>
            <a:r>
              <a:rPr lang="en-US" dirty="0" smtClean="0"/>
              <a:t>Second level text </a:t>
            </a:r>
          </a:p>
          <a:p>
            <a:pPr lvl="2"/>
            <a:r>
              <a:rPr lang="en-US" dirty="0" smtClean="0"/>
              <a:t>Third level</a:t>
            </a:r>
          </a:p>
          <a:p>
            <a:pPr marL="1143000" marR="0" lvl="2" indent="-228600" algn="l" defTabSz="914400" rtl="0" eaLnBrk="1" fontAlgn="auto" latinLnBrk="0" hangingPunct="1">
              <a:lnSpc>
                <a:spcPts val="2300"/>
              </a:lnSpc>
              <a:spcBef>
                <a:spcPts val="500"/>
              </a:spcBef>
              <a:spcAft>
                <a:spcPts val="0"/>
              </a:spcAft>
              <a:buClr>
                <a:srgbClr val="005BBB"/>
              </a:buClr>
              <a:buSzTx/>
              <a:buFont typeface="LucidaGrande" charset="0"/>
              <a:buChar char="-"/>
              <a:tabLst/>
              <a:defRPr/>
            </a:pPr>
            <a:r>
              <a:rPr lang="en-US" dirty="0" smtClean="0"/>
              <a:t>Third level</a:t>
            </a:r>
          </a:p>
        </p:txBody>
      </p:sp>
    </p:spTree>
    <p:extLst>
      <p:ext uri="{BB962C8B-B14F-4D97-AF65-F5344CB8AC3E}">
        <p14:creationId xmlns:p14="http://schemas.microsoft.com/office/powerpoint/2010/main" val="54941200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nd Photo">
    <p:spTree>
      <p:nvGrpSpPr>
        <p:cNvPr id="1" name=""/>
        <p:cNvGrpSpPr/>
        <p:nvPr/>
      </p:nvGrpSpPr>
      <p:grpSpPr>
        <a:xfrm>
          <a:off x="0" y="0"/>
          <a:ext cx="0" cy="0"/>
          <a:chOff x="0" y="0"/>
          <a:chExt cx="0" cy="0"/>
        </a:xfrm>
      </p:grpSpPr>
      <p:sp>
        <p:nvSpPr>
          <p:cNvPr id="15" name="Picture Placeholder 2"/>
          <p:cNvSpPr>
            <a:spLocks noGrp="1" noChangeAspect="1"/>
          </p:cNvSpPr>
          <p:nvPr>
            <p:ph type="pic" idx="13"/>
          </p:nvPr>
        </p:nvSpPr>
        <p:spPr>
          <a:xfrm>
            <a:off x="5098566" y="930275"/>
            <a:ext cx="7093434" cy="5930900"/>
          </a:xfrm>
          <a:prstGeom prst="rect">
            <a:avLst/>
          </a:prstGeom>
          <a:solidFill>
            <a:schemeClr val="bg2">
              <a:lumMod val="75000"/>
            </a:schemeClr>
          </a:solidFill>
          <a:ln>
            <a:no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smtClean="0"/>
          </a:p>
          <a:p>
            <a:r>
              <a:rPr lang="en-US" dirty="0" smtClean="0"/>
              <a:t>Drag picture to placeholder or click icon to add</a:t>
            </a:r>
            <a:endParaRPr lang="en-US" dirty="0"/>
          </a:p>
        </p:txBody>
      </p:sp>
      <p:sp>
        <p:nvSpPr>
          <p:cNvPr id="6" name="Title 3"/>
          <p:cNvSpPr>
            <a:spLocks noGrp="1"/>
          </p:cNvSpPr>
          <p:nvPr>
            <p:ph type="title" hasCustomPrompt="1"/>
          </p:nvPr>
        </p:nvSpPr>
        <p:spPr>
          <a:xfrm>
            <a:off x="569468" y="1320800"/>
            <a:ext cx="4268653" cy="716084"/>
          </a:xfrm>
          <a:prstGeom prst="rect">
            <a:avLst/>
          </a:prstGeom>
        </p:spPr>
        <p:txBody>
          <a:bodyPr anchor="b">
            <a:normAutofit/>
          </a:bodyPr>
          <a:lstStyle>
            <a:lvl1pPr>
              <a:lnSpc>
                <a:spcPct val="80000"/>
              </a:lnSpc>
              <a:defRPr sz="3600">
                <a:solidFill>
                  <a:srgbClr val="005BBB"/>
                </a:solidFill>
                <a:latin typeface="Georgia" charset="0"/>
                <a:ea typeface="Georgia" charset="0"/>
                <a:cs typeface="Georgia" charset="0"/>
              </a:defRPr>
            </a:lvl1pPr>
          </a:lstStyle>
          <a:p>
            <a:r>
              <a:rPr lang="en-US" dirty="0" smtClean="0"/>
              <a:t>Click to edit title</a:t>
            </a:r>
            <a:endParaRPr lang="en-US" dirty="0"/>
          </a:p>
        </p:txBody>
      </p:sp>
      <p:sp>
        <p:nvSpPr>
          <p:cNvPr id="8" name="Text Placeholder 2"/>
          <p:cNvSpPr>
            <a:spLocks noGrp="1"/>
          </p:cNvSpPr>
          <p:nvPr>
            <p:ph type="body" idx="1" hasCustomPrompt="1"/>
          </p:nvPr>
        </p:nvSpPr>
        <p:spPr>
          <a:xfrm>
            <a:off x="569469" y="2189263"/>
            <a:ext cx="4002532" cy="2768327"/>
          </a:xfrm>
          <a:prstGeom prst="rect">
            <a:avLst/>
          </a:prstGeom>
        </p:spPr>
        <p:txBody>
          <a:bodyPr>
            <a:noAutofit/>
          </a:bodyPr>
          <a:lstStyle>
            <a:lvl1pPr marL="0" indent="0">
              <a:lnSpc>
                <a:spcPts val="2600"/>
              </a:lnSpc>
              <a:buNone/>
              <a:defRPr sz="1800" b="0" i="0" spc="-50" baseline="0">
                <a:solidFill>
                  <a:schemeClr val="tx1"/>
                </a:solidFill>
                <a:latin typeface="Arial" charset="0"/>
                <a:ea typeface="Arial"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err="1" smtClean="0"/>
              <a:t>Em</a:t>
            </a:r>
            <a:r>
              <a:rPr lang="en-US" dirty="0" smtClean="0"/>
              <a:t> </a:t>
            </a:r>
            <a:r>
              <a:rPr lang="en-US" dirty="0" err="1" smtClean="0"/>
              <a:t>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Mauris</a:t>
            </a:r>
            <a:r>
              <a:rPr lang="en-US" dirty="0" smtClean="0"/>
              <a:t> </a:t>
            </a:r>
            <a:r>
              <a:rPr lang="en-US" dirty="0" err="1" smtClean="0"/>
              <a:t>vehicula</a:t>
            </a:r>
            <a:r>
              <a:rPr lang="en-US" dirty="0" smtClean="0"/>
              <a:t> dui in </a:t>
            </a:r>
            <a:r>
              <a:rPr lang="en-US" dirty="0" err="1" smtClean="0"/>
              <a:t>neque</a:t>
            </a:r>
            <a:r>
              <a:rPr lang="en-US" dirty="0" smtClean="0"/>
              <a:t> </a:t>
            </a:r>
            <a:r>
              <a:rPr lang="en-US" dirty="0" err="1" smtClean="0"/>
              <a:t>dignissim</a:t>
            </a:r>
            <a:r>
              <a:rPr lang="en-US" dirty="0" smtClean="0"/>
              <a:t>, in </a:t>
            </a:r>
            <a:r>
              <a:rPr lang="en-US" dirty="0" err="1" smtClean="0"/>
              <a:t>aliquet</a:t>
            </a:r>
            <a:r>
              <a:rPr lang="en-US" dirty="0" smtClean="0"/>
              <a:t> </a:t>
            </a:r>
            <a:r>
              <a:rPr lang="en-US" dirty="0" err="1" smtClean="0"/>
              <a:t>nisl</a:t>
            </a:r>
            <a:r>
              <a:rPr lang="en-US" dirty="0" smtClean="0"/>
              <a:t> </a:t>
            </a:r>
            <a:r>
              <a:rPr lang="en-US" dirty="0" err="1" smtClean="0"/>
              <a:t>varius</a:t>
            </a:r>
            <a:r>
              <a:rPr lang="en-US" dirty="0" smtClean="0"/>
              <a:t>. </a:t>
            </a:r>
            <a:r>
              <a:rPr lang="en-US" dirty="0" err="1" smtClean="0"/>
              <a:t>Sed</a:t>
            </a:r>
            <a:r>
              <a:rPr lang="en-US" dirty="0" smtClean="0"/>
              <a:t> a </a:t>
            </a:r>
            <a:r>
              <a:rPr lang="en-US" dirty="0" err="1" smtClean="0"/>
              <a:t>erat</a:t>
            </a:r>
            <a:r>
              <a:rPr lang="en-US" dirty="0" smtClean="0"/>
              <a:t> </a:t>
            </a:r>
            <a:r>
              <a:rPr lang="en-US" dirty="0" err="1" smtClean="0"/>
              <a:t>ut</a:t>
            </a:r>
            <a:r>
              <a:rPr lang="en-US" dirty="0" smtClean="0"/>
              <a:t> magna </a:t>
            </a:r>
            <a:r>
              <a:rPr lang="en-US" dirty="0" err="1" smtClean="0"/>
              <a:t>vulputate</a:t>
            </a:r>
            <a:r>
              <a:rPr lang="en-US" dirty="0" smtClean="0"/>
              <a:t> </a:t>
            </a:r>
            <a:r>
              <a:rPr lang="en-US" dirty="0" err="1" smtClean="0"/>
              <a:t>feugiat</a:t>
            </a:r>
            <a:r>
              <a:rPr lang="en-US" dirty="0" smtClean="0"/>
              <a:t>. </a:t>
            </a:r>
            <a:r>
              <a:rPr lang="en-US" dirty="0" err="1" smtClean="0"/>
              <a:t>Quisque</a:t>
            </a:r>
            <a:r>
              <a:rPr lang="en-US" dirty="0" smtClean="0"/>
              <a:t> </a:t>
            </a:r>
            <a:r>
              <a:rPr lang="en-US" dirty="0" err="1" smtClean="0"/>
              <a:t>varius</a:t>
            </a:r>
            <a:r>
              <a:rPr lang="en-US" dirty="0" smtClean="0"/>
              <a:t> and libero </a:t>
            </a:r>
            <a:r>
              <a:rPr lang="en-US" dirty="0" err="1" smtClean="0"/>
              <a:t>placerat</a:t>
            </a:r>
            <a:r>
              <a:rPr lang="en-US" dirty="0" smtClean="0"/>
              <a:t> </a:t>
            </a:r>
            <a:r>
              <a:rPr lang="en-US" dirty="0" err="1" smtClean="0"/>
              <a:t>erat</a:t>
            </a:r>
            <a:r>
              <a:rPr lang="en-US" dirty="0" smtClean="0"/>
              <a:t> </a:t>
            </a:r>
            <a:r>
              <a:rPr lang="en-US" dirty="0" err="1" smtClean="0"/>
              <a:t>lobortis</a:t>
            </a:r>
            <a:r>
              <a:rPr lang="en-US" dirty="0" smtClean="0"/>
              <a:t> </a:t>
            </a:r>
            <a:r>
              <a:rPr lang="en-US" dirty="0" err="1" smtClean="0"/>
              <a:t>congue</a:t>
            </a:r>
            <a:r>
              <a:rPr lang="en-US" dirty="0" smtClean="0"/>
              <a:t>. Integer a </a:t>
            </a:r>
            <a:r>
              <a:rPr lang="en-US" dirty="0" err="1" smtClean="0"/>
              <a:t>arcu</a:t>
            </a:r>
            <a:r>
              <a:rPr lang="en-US" dirty="0" smtClean="0"/>
              <a:t> </a:t>
            </a:r>
            <a:r>
              <a:rPr lang="en-US" dirty="0" err="1" smtClean="0"/>
              <a:t>vel</a:t>
            </a:r>
            <a:r>
              <a:rPr lang="en-US" dirty="0" smtClean="0"/>
              <a:t> ante </a:t>
            </a:r>
            <a:r>
              <a:rPr lang="en-US" dirty="0" err="1" smtClean="0"/>
              <a:t>bibendum</a:t>
            </a:r>
            <a:r>
              <a:rPr lang="en-US" dirty="0" smtClean="0"/>
              <a:t> </a:t>
            </a:r>
            <a:r>
              <a:rPr lang="en-US" dirty="0" err="1" smtClean="0"/>
              <a:t>scelerisque</a:t>
            </a:r>
            <a:r>
              <a:rPr lang="en-US" dirty="0" smtClean="0"/>
              <a:t>. Class </a:t>
            </a:r>
            <a:r>
              <a:rPr lang="en-US" dirty="0" err="1" smtClean="0"/>
              <a:t>aptent</a:t>
            </a:r>
            <a:r>
              <a:rPr lang="en-US" dirty="0" smtClean="0"/>
              <a:t> </a:t>
            </a:r>
            <a:r>
              <a:rPr lang="en-US" dirty="0" err="1" smtClean="0"/>
              <a:t>taciti</a:t>
            </a:r>
            <a:r>
              <a:rPr lang="en-US" dirty="0" smtClean="0"/>
              <a:t> </a:t>
            </a:r>
            <a:r>
              <a:rPr lang="en-US" dirty="0" err="1" smtClean="0"/>
              <a:t>sociosqu</a:t>
            </a:r>
            <a:r>
              <a:rPr lang="en-US" dirty="0" smtClean="0"/>
              <a:t> ad </a:t>
            </a:r>
            <a:r>
              <a:rPr lang="en-US" dirty="0" err="1" smtClean="0"/>
              <a:t>litora</a:t>
            </a:r>
            <a:r>
              <a:rPr lang="en-US" dirty="0" smtClean="0"/>
              <a:t> </a:t>
            </a:r>
            <a:r>
              <a:rPr lang="en-US" dirty="0" err="1" smtClean="0"/>
              <a:t>torquent</a:t>
            </a:r>
            <a:r>
              <a:rPr lang="en-US" dirty="0" smtClean="0"/>
              <a:t>.</a:t>
            </a:r>
            <a:endParaRPr lang="en-US" dirty="0"/>
          </a:p>
        </p:txBody>
      </p:sp>
    </p:spTree>
    <p:extLst>
      <p:ext uri="{BB962C8B-B14F-4D97-AF65-F5344CB8AC3E}">
        <p14:creationId xmlns:p14="http://schemas.microsoft.com/office/powerpoint/2010/main" val="174804058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3 Photos">
    <p:spTree>
      <p:nvGrpSpPr>
        <p:cNvPr id="1" name=""/>
        <p:cNvGrpSpPr/>
        <p:nvPr/>
      </p:nvGrpSpPr>
      <p:grpSpPr>
        <a:xfrm>
          <a:off x="0" y="0"/>
          <a:ext cx="0" cy="0"/>
          <a:chOff x="0" y="0"/>
          <a:chExt cx="0" cy="0"/>
        </a:xfrm>
      </p:grpSpPr>
      <p:sp>
        <p:nvSpPr>
          <p:cNvPr id="15" name="Picture Placeholder 2"/>
          <p:cNvSpPr>
            <a:spLocks noGrp="1" noChangeAspect="1"/>
          </p:cNvSpPr>
          <p:nvPr>
            <p:ph type="pic" idx="13"/>
          </p:nvPr>
        </p:nvSpPr>
        <p:spPr>
          <a:xfrm>
            <a:off x="5114631" y="934720"/>
            <a:ext cx="7077369" cy="3064678"/>
          </a:xfrm>
          <a:prstGeom prst="rect">
            <a:avLst/>
          </a:prstGeom>
          <a:solidFill>
            <a:schemeClr val="bg2">
              <a:lumMod val="75000"/>
            </a:schemeClr>
          </a:solidFill>
          <a:ln>
            <a:solidFill>
              <a:schemeClr val="bg1"/>
            </a:solid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smtClean="0"/>
          </a:p>
          <a:p>
            <a:r>
              <a:rPr lang="en-US" dirty="0" smtClean="0"/>
              <a:t>Drag picture to placeholder or click icon to add</a:t>
            </a:r>
            <a:endParaRPr lang="en-US" dirty="0"/>
          </a:p>
        </p:txBody>
      </p:sp>
      <p:sp>
        <p:nvSpPr>
          <p:cNvPr id="6" name="Title 3"/>
          <p:cNvSpPr>
            <a:spLocks noGrp="1"/>
          </p:cNvSpPr>
          <p:nvPr>
            <p:ph type="title" hasCustomPrompt="1"/>
          </p:nvPr>
        </p:nvSpPr>
        <p:spPr>
          <a:xfrm>
            <a:off x="569468" y="1320800"/>
            <a:ext cx="4268653" cy="716084"/>
          </a:xfrm>
          <a:prstGeom prst="rect">
            <a:avLst/>
          </a:prstGeom>
        </p:spPr>
        <p:txBody>
          <a:bodyPr anchor="b">
            <a:normAutofit/>
          </a:bodyPr>
          <a:lstStyle>
            <a:lvl1pPr>
              <a:lnSpc>
                <a:spcPct val="80000"/>
              </a:lnSpc>
              <a:defRPr sz="3600">
                <a:solidFill>
                  <a:srgbClr val="005BBB"/>
                </a:solidFill>
                <a:latin typeface="Georgia" charset="0"/>
                <a:ea typeface="Georgia" charset="0"/>
                <a:cs typeface="Georgia" charset="0"/>
              </a:defRPr>
            </a:lvl1pPr>
          </a:lstStyle>
          <a:p>
            <a:r>
              <a:rPr lang="en-US" dirty="0" smtClean="0"/>
              <a:t>Click to edit title</a:t>
            </a:r>
            <a:endParaRPr lang="en-US" dirty="0"/>
          </a:p>
        </p:txBody>
      </p:sp>
      <p:sp>
        <p:nvSpPr>
          <p:cNvPr id="7" name="Picture Placeholder 2"/>
          <p:cNvSpPr>
            <a:spLocks noGrp="1" noChangeAspect="1"/>
          </p:cNvSpPr>
          <p:nvPr>
            <p:ph type="pic" idx="14"/>
          </p:nvPr>
        </p:nvSpPr>
        <p:spPr>
          <a:xfrm>
            <a:off x="5114631" y="3998296"/>
            <a:ext cx="3602522" cy="2857500"/>
          </a:xfrm>
          <a:prstGeom prst="rect">
            <a:avLst/>
          </a:prstGeom>
          <a:solidFill>
            <a:schemeClr val="bg2">
              <a:lumMod val="75000"/>
            </a:schemeClr>
          </a:solidFill>
          <a:ln>
            <a:solidFill>
              <a:schemeClr val="bg1"/>
            </a:solid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smtClean="0"/>
          </a:p>
          <a:p>
            <a:r>
              <a:rPr lang="en-US" dirty="0" smtClean="0"/>
              <a:t>Drag picture to placeholder or click icon to add</a:t>
            </a:r>
            <a:endParaRPr lang="en-US" dirty="0"/>
          </a:p>
        </p:txBody>
      </p:sp>
      <p:sp>
        <p:nvSpPr>
          <p:cNvPr id="9" name="Picture Placeholder 2"/>
          <p:cNvSpPr>
            <a:spLocks noGrp="1" noChangeAspect="1"/>
          </p:cNvSpPr>
          <p:nvPr>
            <p:ph type="pic" idx="15"/>
          </p:nvPr>
        </p:nvSpPr>
        <p:spPr>
          <a:xfrm>
            <a:off x="8701089" y="3998296"/>
            <a:ext cx="3490912" cy="2857500"/>
          </a:xfrm>
          <a:prstGeom prst="rect">
            <a:avLst/>
          </a:prstGeom>
          <a:solidFill>
            <a:schemeClr val="bg2">
              <a:lumMod val="75000"/>
            </a:schemeClr>
          </a:solidFill>
          <a:ln>
            <a:solidFill>
              <a:schemeClr val="bg1"/>
            </a:solid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smtClean="0"/>
          </a:p>
          <a:p>
            <a:r>
              <a:rPr lang="en-US" dirty="0" smtClean="0"/>
              <a:t>Drag picture to placeholder or click icon to add</a:t>
            </a:r>
            <a:endParaRPr lang="en-US" dirty="0"/>
          </a:p>
        </p:txBody>
      </p:sp>
      <p:sp>
        <p:nvSpPr>
          <p:cNvPr id="10" name="Text Placeholder 2"/>
          <p:cNvSpPr>
            <a:spLocks noGrp="1"/>
          </p:cNvSpPr>
          <p:nvPr>
            <p:ph type="body" idx="1" hasCustomPrompt="1"/>
          </p:nvPr>
        </p:nvSpPr>
        <p:spPr>
          <a:xfrm>
            <a:off x="569469" y="2189263"/>
            <a:ext cx="4002532" cy="2768327"/>
          </a:xfrm>
          <a:prstGeom prst="rect">
            <a:avLst/>
          </a:prstGeom>
        </p:spPr>
        <p:txBody>
          <a:bodyPr>
            <a:noAutofit/>
          </a:bodyPr>
          <a:lstStyle>
            <a:lvl1pPr marL="0" indent="0">
              <a:lnSpc>
                <a:spcPts val="2600"/>
              </a:lnSpc>
              <a:buNone/>
              <a:defRPr sz="1800" b="0" i="0" spc="-50" baseline="0">
                <a:solidFill>
                  <a:schemeClr val="tx1"/>
                </a:solidFill>
                <a:latin typeface="Arial" charset="0"/>
                <a:ea typeface="Arial"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err="1" smtClean="0"/>
              <a:t>Em</a:t>
            </a:r>
            <a:r>
              <a:rPr lang="en-US" dirty="0" smtClean="0"/>
              <a:t> </a:t>
            </a:r>
            <a:r>
              <a:rPr lang="en-US" dirty="0" err="1" smtClean="0"/>
              <a:t>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Mauris</a:t>
            </a:r>
            <a:r>
              <a:rPr lang="en-US" dirty="0" smtClean="0"/>
              <a:t> </a:t>
            </a:r>
            <a:r>
              <a:rPr lang="en-US" dirty="0" err="1" smtClean="0"/>
              <a:t>vehicula</a:t>
            </a:r>
            <a:r>
              <a:rPr lang="en-US" dirty="0" smtClean="0"/>
              <a:t> dui in </a:t>
            </a:r>
            <a:r>
              <a:rPr lang="en-US" dirty="0" err="1" smtClean="0"/>
              <a:t>neque</a:t>
            </a:r>
            <a:r>
              <a:rPr lang="en-US" dirty="0" smtClean="0"/>
              <a:t> </a:t>
            </a:r>
            <a:r>
              <a:rPr lang="en-US" dirty="0" err="1" smtClean="0"/>
              <a:t>dignissim</a:t>
            </a:r>
            <a:r>
              <a:rPr lang="en-US" dirty="0" smtClean="0"/>
              <a:t>, in </a:t>
            </a:r>
            <a:r>
              <a:rPr lang="en-US" dirty="0" err="1" smtClean="0"/>
              <a:t>aliquet</a:t>
            </a:r>
            <a:r>
              <a:rPr lang="en-US" dirty="0" smtClean="0"/>
              <a:t> </a:t>
            </a:r>
            <a:r>
              <a:rPr lang="en-US" dirty="0" err="1" smtClean="0"/>
              <a:t>nisl</a:t>
            </a:r>
            <a:r>
              <a:rPr lang="en-US" dirty="0" smtClean="0"/>
              <a:t> </a:t>
            </a:r>
            <a:r>
              <a:rPr lang="en-US" dirty="0" err="1" smtClean="0"/>
              <a:t>varius</a:t>
            </a:r>
            <a:r>
              <a:rPr lang="en-US" dirty="0" smtClean="0"/>
              <a:t>. </a:t>
            </a:r>
            <a:r>
              <a:rPr lang="en-US" dirty="0" err="1" smtClean="0"/>
              <a:t>Sed</a:t>
            </a:r>
            <a:r>
              <a:rPr lang="en-US" dirty="0" smtClean="0"/>
              <a:t> a </a:t>
            </a:r>
            <a:r>
              <a:rPr lang="en-US" dirty="0" err="1" smtClean="0"/>
              <a:t>erat</a:t>
            </a:r>
            <a:r>
              <a:rPr lang="en-US" dirty="0" smtClean="0"/>
              <a:t> </a:t>
            </a:r>
            <a:r>
              <a:rPr lang="en-US" dirty="0" err="1" smtClean="0"/>
              <a:t>ut</a:t>
            </a:r>
            <a:r>
              <a:rPr lang="en-US" dirty="0" smtClean="0"/>
              <a:t> magna </a:t>
            </a:r>
            <a:r>
              <a:rPr lang="en-US" dirty="0" err="1" smtClean="0"/>
              <a:t>vulputate</a:t>
            </a:r>
            <a:r>
              <a:rPr lang="en-US" dirty="0" smtClean="0"/>
              <a:t> </a:t>
            </a:r>
            <a:r>
              <a:rPr lang="en-US" dirty="0" err="1" smtClean="0"/>
              <a:t>feugiat</a:t>
            </a:r>
            <a:r>
              <a:rPr lang="en-US" dirty="0" smtClean="0"/>
              <a:t>. </a:t>
            </a:r>
            <a:r>
              <a:rPr lang="en-US" dirty="0" err="1" smtClean="0"/>
              <a:t>Quisque</a:t>
            </a:r>
            <a:r>
              <a:rPr lang="en-US" dirty="0" smtClean="0"/>
              <a:t> </a:t>
            </a:r>
            <a:r>
              <a:rPr lang="en-US" dirty="0" err="1" smtClean="0"/>
              <a:t>varius</a:t>
            </a:r>
            <a:r>
              <a:rPr lang="en-US" dirty="0" smtClean="0"/>
              <a:t> and libero </a:t>
            </a:r>
            <a:r>
              <a:rPr lang="en-US" dirty="0" err="1" smtClean="0"/>
              <a:t>placerat</a:t>
            </a:r>
            <a:r>
              <a:rPr lang="en-US" dirty="0" smtClean="0"/>
              <a:t> </a:t>
            </a:r>
            <a:r>
              <a:rPr lang="en-US" dirty="0" err="1" smtClean="0"/>
              <a:t>erat</a:t>
            </a:r>
            <a:r>
              <a:rPr lang="en-US" dirty="0" smtClean="0"/>
              <a:t> </a:t>
            </a:r>
            <a:r>
              <a:rPr lang="en-US" dirty="0" err="1" smtClean="0"/>
              <a:t>lobortis</a:t>
            </a:r>
            <a:r>
              <a:rPr lang="en-US" dirty="0" smtClean="0"/>
              <a:t> </a:t>
            </a:r>
            <a:r>
              <a:rPr lang="en-US" dirty="0" err="1" smtClean="0"/>
              <a:t>congue</a:t>
            </a:r>
            <a:r>
              <a:rPr lang="en-US" dirty="0" smtClean="0"/>
              <a:t>. Integer a </a:t>
            </a:r>
            <a:r>
              <a:rPr lang="en-US" dirty="0" err="1" smtClean="0"/>
              <a:t>arcu</a:t>
            </a:r>
            <a:r>
              <a:rPr lang="en-US" dirty="0" smtClean="0"/>
              <a:t> </a:t>
            </a:r>
            <a:r>
              <a:rPr lang="en-US" dirty="0" err="1" smtClean="0"/>
              <a:t>vel</a:t>
            </a:r>
            <a:r>
              <a:rPr lang="en-US" dirty="0" smtClean="0"/>
              <a:t> ante </a:t>
            </a:r>
            <a:r>
              <a:rPr lang="en-US" dirty="0" err="1" smtClean="0"/>
              <a:t>bibendum</a:t>
            </a:r>
            <a:r>
              <a:rPr lang="en-US" dirty="0" smtClean="0"/>
              <a:t> </a:t>
            </a:r>
            <a:r>
              <a:rPr lang="en-US" dirty="0" err="1" smtClean="0"/>
              <a:t>scelerisque</a:t>
            </a:r>
            <a:r>
              <a:rPr lang="en-US" dirty="0" smtClean="0"/>
              <a:t>. Class </a:t>
            </a:r>
            <a:r>
              <a:rPr lang="en-US" dirty="0" err="1" smtClean="0"/>
              <a:t>aptent</a:t>
            </a:r>
            <a:r>
              <a:rPr lang="en-US" dirty="0" smtClean="0"/>
              <a:t> </a:t>
            </a:r>
            <a:r>
              <a:rPr lang="en-US" dirty="0" err="1" smtClean="0"/>
              <a:t>taciti</a:t>
            </a:r>
            <a:r>
              <a:rPr lang="en-US" dirty="0" smtClean="0"/>
              <a:t> </a:t>
            </a:r>
            <a:r>
              <a:rPr lang="en-US" dirty="0" err="1" smtClean="0"/>
              <a:t>sociosqu</a:t>
            </a:r>
            <a:r>
              <a:rPr lang="en-US" dirty="0" smtClean="0"/>
              <a:t> ad </a:t>
            </a:r>
            <a:r>
              <a:rPr lang="en-US" dirty="0" err="1" smtClean="0"/>
              <a:t>litora</a:t>
            </a:r>
            <a:r>
              <a:rPr lang="en-US" dirty="0" smtClean="0"/>
              <a:t> </a:t>
            </a:r>
            <a:r>
              <a:rPr lang="en-US" dirty="0" err="1" smtClean="0"/>
              <a:t>torquent</a:t>
            </a:r>
            <a:r>
              <a:rPr lang="en-US" dirty="0" smtClean="0"/>
              <a:t>.</a:t>
            </a:r>
            <a:endParaRPr lang="en-US" dirty="0"/>
          </a:p>
        </p:txBody>
      </p:sp>
    </p:spTree>
    <p:extLst>
      <p:ext uri="{BB962C8B-B14F-4D97-AF65-F5344CB8AC3E}">
        <p14:creationId xmlns:p14="http://schemas.microsoft.com/office/powerpoint/2010/main" val="178727159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ull Width Photo">
    <p:spTree>
      <p:nvGrpSpPr>
        <p:cNvPr id="1" name=""/>
        <p:cNvGrpSpPr/>
        <p:nvPr/>
      </p:nvGrpSpPr>
      <p:grpSpPr>
        <a:xfrm>
          <a:off x="0" y="0"/>
          <a:ext cx="0" cy="0"/>
          <a:chOff x="0" y="0"/>
          <a:chExt cx="0" cy="0"/>
        </a:xfrm>
      </p:grpSpPr>
      <p:sp>
        <p:nvSpPr>
          <p:cNvPr id="15" name="Picture Placeholder 2"/>
          <p:cNvSpPr>
            <a:spLocks noGrp="1" noChangeAspect="1"/>
          </p:cNvSpPr>
          <p:nvPr>
            <p:ph type="pic" idx="13"/>
          </p:nvPr>
        </p:nvSpPr>
        <p:spPr>
          <a:xfrm>
            <a:off x="0" y="927100"/>
            <a:ext cx="12192000" cy="5930900"/>
          </a:xfrm>
          <a:prstGeom prst="rect">
            <a:avLst/>
          </a:prstGeom>
          <a:solidFill>
            <a:schemeClr val="bg2">
              <a:lumMod val="75000"/>
            </a:schemeClr>
          </a:solidFill>
          <a:ln>
            <a:noFill/>
          </a:ln>
        </p:spPr>
        <p:txBody>
          <a:bodyPr anchor="t">
            <a:normAutofit/>
          </a:bodyPr>
          <a:lstStyle>
            <a:lvl1pPr marL="0" indent="0" algn="ctr">
              <a:buNone/>
              <a:defRPr sz="1600" b="0" i="0">
                <a:solidFill>
                  <a:schemeClr val="bg1"/>
                </a:solidFill>
                <a:latin typeface="Arial" charset="0"/>
                <a:ea typeface="Arial"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smtClean="0"/>
          </a:p>
          <a:p>
            <a:r>
              <a:rPr lang="en-US" dirty="0" smtClean="0"/>
              <a:t>Drag picture to placeholder or click icon to add</a:t>
            </a:r>
            <a:endParaRPr lang="en-US" dirty="0"/>
          </a:p>
        </p:txBody>
      </p:sp>
    </p:spTree>
    <p:extLst>
      <p:ext uri="{BB962C8B-B14F-4D97-AF65-F5344CB8AC3E}">
        <p14:creationId xmlns:p14="http://schemas.microsoft.com/office/powerpoint/2010/main" val="7845194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NUL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68638" y="0"/>
            <a:ext cx="1169605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6" algn="ctr"/>
            <a:r>
              <a:rPr lang="en-US" sz="2400" dirty="0" smtClean="0">
                <a:latin typeface="Arial" charset="0"/>
              </a:rPr>
              <a:t>‘-</a:t>
            </a:r>
            <a:endParaRPr lang="en-US" sz="2400" dirty="0">
              <a:latin typeface="Arial" charset="0"/>
            </a:endParaRPr>
          </a:p>
        </p:txBody>
      </p:sp>
      <p:sp>
        <p:nvSpPr>
          <p:cNvPr id="8" name="Title 1"/>
          <p:cNvSpPr txBox="1">
            <a:spLocks/>
          </p:cNvSpPr>
          <p:nvPr userDrawn="1"/>
        </p:nvSpPr>
        <p:spPr>
          <a:xfrm>
            <a:off x="2045778" y="1023929"/>
            <a:ext cx="8557756" cy="1402691"/>
          </a:xfrm>
          <a:prstGeom prst="rect">
            <a:avLst/>
          </a:prstGeom>
        </p:spPr>
        <p:txBody>
          <a:bodyPr anchor="t" anchorCtr="0">
            <a:normAutofit/>
          </a:bodyPr>
          <a:lstStyle>
            <a:lvl1pPr algn="l" defTabSz="685800" rtl="0" eaLnBrk="1" latinLnBrk="0" hangingPunct="1">
              <a:lnSpc>
                <a:spcPct val="80000"/>
              </a:lnSpc>
              <a:spcBef>
                <a:spcPct val="0"/>
              </a:spcBef>
              <a:buNone/>
              <a:defRPr sz="3600" b="1" i="0" kern="1200" baseline="0">
                <a:solidFill>
                  <a:schemeClr val="tx1"/>
                </a:solidFill>
                <a:latin typeface="Effra Trial Heavy" charset="0"/>
                <a:ea typeface="Effra Trial Heavy" charset="0"/>
                <a:cs typeface="Effra Trial Heavy" charset="0"/>
              </a:defRPr>
            </a:lvl1pPr>
          </a:lstStyle>
          <a:p>
            <a:endParaRPr lang="en-US" sz="4800" dirty="0">
              <a:latin typeface="Georgia" charset="0"/>
              <a:ea typeface="Georgia" charset="0"/>
              <a:cs typeface="Georgia" charset="0"/>
            </a:endParaRPr>
          </a:p>
        </p:txBody>
      </p:sp>
      <p:sp>
        <p:nvSpPr>
          <p:cNvPr id="9" name="Text Placeholder 2"/>
          <p:cNvSpPr txBox="1">
            <a:spLocks/>
          </p:cNvSpPr>
          <p:nvPr userDrawn="1"/>
        </p:nvSpPr>
        <p:spPr>
          <a:xfrm>
            <a:off x="2045778" y="2555888"/>
            <a:ext cx="8557756" cy="3078205"/>
          </a:xfrm>
          <a:prstGeom prst="rect">
            <a:avLst/>
          </a:prstGeom>
        </p:spPr>
        <p:txBody>
          <a:bodyPr>
            <a:noAutofit/>
          </a:bodyPr>
          <a:lstStyle>
            <a:lvl1pPr marL="0" indent="0" algn="l" defTabSz="685800" rtl="0" eaLnBrk="1" latinLnBrk="0" hangingPunct="1">
              <a:lnSpc>
                <a:spcPct val="100000"/>
              </a:lnSpc>
              <a:spcBef>
                <a:spcPts val="750"/>
              </a:spcBef>
              <a:buFont typeface="Arial" panose="020B0604020202020204" pitchFamily="34" charset="0"/>
              <a:buNone/>
              <a:defRPr sz="1200" b="0" i="0" kern="1200">
                <a:solidFill>
                  <a:srgbClr val="828383"/>
                </a:solidFill>
                <a:latin typeface="Museo Slab 100" charset="0"/>
                <a:ea typeface="Museo Slab 100" charset="0"/>
                <a:cs typeface="Museo Slab 100" charset="0"/>
              </a:defRPr>
            </a:lvl1pPr>
            <a:lvl2pPr marL="342900" indent="0" algn="l" defTabSz="685800" rtl="0" eaLnBrk="1" latinLnBrk="0" hangingPunct="1">
              <a:lnSpc>
                <a:spcPct val="90000"/>
              </a:lnSpc>
              <a:spcBef>
                <a:spcPts val="375"/>
              </a:spcBef>
              <a:buFont typeface="Arial" panose="020B0604020202020204" pitchFamily="34" charset="0"/>
              <a:buNone/>
              <a:defRPr sz="1500" kern="1200">
                <a:solidFill>
                  <a:schemeClr val="tx1">
                    <a:tint val="75000"/>
                  </a:schemeClr>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sz="1350" kern="1200">
                <a:solidFill>
                  <a:schemeClr val="tx1">
                    <a:tint val="75000"/>
                  </a:schemeClr>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5pPr>
            <a:lvl6pPr marL="17145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6pPr>
            <a:lvl7pPr marL="20574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7pPr>
            <a:lvl8pPr marL="24003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8pPr>
            <a:lvl9pPr marL="27432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9pPr>
          </a:lstStyle>
          <a:p>
            <a:endParaRPr lang="en-US" sz="1600" dirty="0">
              <a:latin typeface="Arial" charset="0"/>
              <a:ea typeface="Arial" charset="0"/>
              <a:cs typeface="Arial" charset="0"/>
            </a:endParaRPr>
          </a:p>
        </p:txBody>
      </p:sp>
      <p:pic>
        <p:nvPicPr>
          <p:cNvPr id="14" name="Picture 1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 y="0"/>
            <a:ext cx="12188951" cy="6857999"/>
          </a:xfrm>
          <a:prstGeom prst="rect">
            <a:avLst/>
          </a:prstGeom>
        </p:spPr>
      </p:pic>
      <p:sp>
        <p:nvSpPr>
          <p:cNvPr id="12" name="Text Placeholder 11"/>
          <p:cNvSpPr>
            <a:spLocks noGrp="1"/>
          </p:cNvSpPr>
          <p:nvPr>
            <p:ph type="body" idx="1"/>
          </p:nvPr>
        </p:nvSpPr>
        <p:spPr>
          <a:xfrm>
            <a:off x="566928" y="2320111"/>
            <a:ext cx="10515600" cy="381338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13" name="Title Placeholder 12"/>
          <p:cNvSpPr>
            <a:spLocks noGrp="1"/>
          </p:cNvSpPr>
          <p:nvPr>
            <p:ph type="title"/>
          </p:nvPr>
        </p:nvSpPr>
        <p:spPr>
          <a:xfrm>
            <a:off x="566928" y="1316736"/>
            <a:ext cx="10515600" cy="868430"/>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11" name="Slide Number Placeholder 6"/>
          <p:cNvSpPr txBox="1">
            <a:spLocks/>
          </p:cNvSpPr>
          <p:nvPr userDrawn="1"/>
        </p:nvSpPr>
        <p:spPr>
          <a:xfrm>
            <a:off x="11045952" y="6221885"/>
            <a:ext cx="725424" cy="534516"/>
          </a:xfrm>
          <a:prstGeom prst="rect">
            <a:avLst/>
          </a:prstGeom>
        </p:spPr>
        <p:txBody>
          <a:bodyPr vert="horz" lIns="121920" tIns="60960" rIns="121920" bIns="60960" rtlCol="0" anchor="ctr"/>
          <a:lstStyle>
            <a:defPPr>
              <a:defRPr lang="en-US"/>
            </a:defPPr>
            <a:lvl1pPr marL="0" algn="r" defTabSz="685800" rtl="0" eaLnBrk="1" latinLnBrk="0" hangingPunct="1">
              <a:defRPr sz="1000" b="1" i="0" kern="1200">
                <a:solidFill>
                  <a:srgbClr val="828383"/>
                </a:solidFill>
                <a:latin typeface="Museo Slab 900" charset="0"/>
                <a:ea typeface="Museo Slab 900" charset="0"/>
                <a:cs typeface="Museo Slab 900"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2915D2C3-7EB9-F849-9C19-1CC92E2870ED}" type="slidenum">
              <a:rPr lang="en-US" sz="1600" b="1" smtClean="0">
                <a:solidFill>
                  <a:schemeClr val="tx1"/>
                </a:solidFill>
                <a:latin typeface="Arial" charset="0"/>
                <a:ea typeface="Arial" charset="0"/>
                <a:cs typeface="Arial" charset="0"/>
              </a:rPr>
              <a:pPr/>
              <a:t>‹#›</a:t>
            </a:fld>
            <a:endParaRPr lang="en-US" sz="1600" b="1" dirty="0">
              <a:solidFill>
                <a:schemeClr val="tx1"/>
              </a:solidFill>
              <a:latin typeface="Arial" charset="0"/>
              <a:ea typeface="Arial" charset="0"/>
              <a:cs typeface="Arial" charset="0"/>
            </a:endParaRPr>
          </a:p>
        </p:txBody>
      </p:sp>
      <p:pic>
        <p:nvPicPr>
          <p:cNvPr id="3" name="Picture 2"/>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355600" y="321146"/>
            <a:ext cx="4800600" cy="356029"/>
          </a:xfrm>
          <a:prstGeom prst="rect">
            <a:avLst/>
          </a:prstGeom>
        </p:spPr>
      </p:pic>
    </p:spTree>
    <p:extLst>
      <p:ext uri="{BB962C8B-B14F-4D97-AF65-F5344CB8AC3E}">
        <p14:creationId xmlns:p14="http://schemas.microsoft.com/office/powerpoint/2010/main" val="538035647"/>
      </p:ext>
    </p:extLst>
  </p:cSld>
  <p:clrMap bg1="lt1" tx1="dk1" bg2="lt2" tx2="dk2" accent1="accent1" accent2="accent2" accent3="accent3" accent4="accent4" accent5="accent5" accent6="accent6" hlink="hlink" folHlink="folHlink"/>
  <p:sldLayoutIdLst>
    <p:sldLayoutId id="2147483896" r:id="rId1"/>
    <p:sldLayoutId id="2147483894" r:id="rId2"/>
    <p:sldLayoutId id="2147483895" r:id="rId3"/>
    <p:sldLayoutId id="2147483897" r:id="rId4"/>
    <p:sldLayoutId id="2147483907" r:id="rId5"/>
    <p:sldLayoutId id="2147483898" r:id="rId6"/>
    <p:sldLayoutId id="2147483900" r:id="rId7"/>
    <p:sldLayoutId id="2147483906" r:id="rId8"/>
    <p:sldLayoutId id="2147483902" r:id="rId9"/>
  </p:sldLayoutIdLst>
  <p:timing>
    <p:tnLst>
      <p:par>
        <p:cTn id="1" dur="indefinite" restart="never" nodeType="tmRoot"/>
      </p:par>
    </p:tnLst>
  </p:timing>
  <p:hf sldNum="0" hdr="0" dt="0"/>
  <p:txStyles>
    <p:titleStyle>
      <a:lvl1pPr algn="l" defTabSz="914400" rtl="0" eaLnBrk="1" latinLnBrk="0" hangingPunct="1">
        <a:lnSpc>
          <a:spcPct val="90000"/>
        </a:lnSpc>
        <a:spcBef>
          <a:spcPct val="0"/>
        </a:spcBef>
        <a:buNone/>
        <a:defRPr sz="3600" kern="1200">
          <a:solidFill>
            <a:schemeClr val="tx2"/>
          </a:solidFill>
          <a:latin typeface="Georgia" charset="0"/>
          <a:ea typeface="Georgia" charset="0"/>
          <a:cs typeface="Georgia" charset="0"/>
        </a:defRPr>
      </a:lvl1pPr>
    </p:titleStyle>
    <p:bodyStyle>
      <a:lvl1pPr marL="228600" indent="-228600" algn="l" defTabSz="914400" rtl="0" eaLnBrk="1" latinLnBrk="0" hangingPunct="1">
        <a:lnSpc>
          <a:spcPct val="90000"/>
        </a:lnSpc>
        <a:spcBef>
          <a:spcPts val="1000"/>
        </a:spcBef>
        <a:buClr>
          <a:srgbClr val="005BBB"/>
        </a:buClr>
        <a:buFont typeface="Arial" panose="020B0604020202020204" pitchFamily="34" charset="0"/>
        <a:buChar char="•"/>
        <a:defRPr sz="2000" kern="1200" baseline="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Clr>
          <a:srgbClr val="005BBB"/>
        </a:buClr>
        <a:buFont typeface="Arial" panose="020B0604020202020204" pitchFamily="34" charset="0"/>
        <a:buChar char="•"/>
        <a:defRPr sz="2000" kern="1200" baseline="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Clr>
          <a:srgbClr val="005BBB"/>
        </a:buClr>
        <a:buFont typeface="LucidaGrande" charset="0"/>
        <a:buChar char="-"/>
        <a:defRPr sz="1800" kern="1200" baseline="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Clr>
          <a:srgbClr val="005BBB"/>
        </a:buClr>
        <a:buFont typeface="Arial" panose="020B0604020202020204" pitchFamily="34" charset="0"/>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Clr>
          <a:srgbClr val="005BBB"/>
        </a:buClr>
        <a:buFont typeface="Arial" panose="020B0604020202020204" pitchFamily="34" charset="0"/>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880">
          <p15:clr>
            <a:srgbClr val="F26B43"/>
          </p15:clr>
        </p15:guide>
        <p15:guide id="2" pos="416">
          <p15:clr>
            <a:srgbClr val="F26B43"/>
          </p15:clr>
        </p15:guide>
        <p15:guide id="3" orient="horz" pos="4016">
          <p15:clr>
            <a:srgbClr val="F26B43"/>
          </p15:clr>
        </p15:guide>
        <p15:guide id="4" pos="7392">
          <p15:clr>
            <a:srgbClr val="F26B43"/>
          </p15:clr>
        </p15:guide>
        <p15:guide id="5" pos="288">
          <p15:clr>
            <a:srgbClr val="F26B43"/>
          </p15:clr>
        </p15:guide>
        <p15:guide id="6" pos="4464">
          <p15:clr>
            <a:srgbClr val="F26B43"/>
          </p15:clr>
        </p15:guide>
        <p15:guide id="7" pos="4704">
          <p15:clr>
            <a:srgbClr val="F26B43"/>
          </p15:clr>
        </p15:guide>
        <p15:guide id="8" pos="4512">
          <p15:clr>
            <a:srgbClr val="F26B43"/>
          </p15:clr>
        </p15:guide>
        <p15:guide id="9" orient="horz" pos="1848">
          <p15:clr>
            <a:srgbClr val="F26B43"/>
          </p15:clr>
        </p15:guide>
        <p15:guide id="10" orient="horz" pos="1896">
          <p15:clr>
            <a:srgbClr val="F26B43"/>
          </p15:clr>
        </p15:guide>
        <p15:guide id="11" orient="horz" pos="2880">
          <p15:clr>
            <a:srgbClr val="F26B43"/>
          </p15:clr>
        </p15:guide>
        <p15:guide id="12" orient="horz" pos="283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chart" Target="../charts/chart3.xml"/><Relationship Id="rId4" Type="http://schemas.openxmlformats.org/officeDocument/2006/relationships/chart" Target="../charts/char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chart" Target="../charts/char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hyperlink" Target="mailto:diversity@buffalo.edu" TargetMode="Externa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58368" y="5181600"/>
            <a:ext cx="6638544" cy="437277"/>
          </a:xfrm>
        </p:spPr>
        <p:txBody>
          <a:bodyPr>
            <a:normAutofit lnSpcReduction="10000"/>
          </a:bodyPr>
          <a:lstStyle/>
          <a:p>
            <a:r>
              <a:rPr lang="en-US" dirty="0" smtClean="0"/>
              <a:t>May 2nd, 2018</a:t>
            </a:r>
            <a:endParaRPr lang="en-US" dirty="0"/>
          </a:p>
        </p:txBody>
      </p:sp>
      <p:sp>
        <p:nvSpPr>
          <p:cNvPr id="3" name="Title 2"/>
          <p:cNvSpPr>
            <a:spLocks noGrp="1"/>
          </p:cNvSpPr>
          <p:nvPr>
            <p:ph type="ctrTitle"/>
          </p:nvPr>
        </p:nvSpPr>
        <p:spPr>
          <a:xfrm>
            <a:off x="658367" y="382372"/>
            <a:ext cx="7843081" cy="3704020"/>
          </a:xfrm>
        </p:spPr>
        <p:txBody>
          <a:bodyPr>
            <a:normAutofit/>
          </a:bodyPr>
          <a:lstStyle/>
          <a:p>
            <a:r>
              <a:rPr lang="en-US" cap="small" dirty="0" smtClean="0"/>
              <a:t>Overview </a:t>
            </a:r>
            <a:r>
              <a:rPr lang="en-US" cap="small" dirty="0"/>
              <a:t>and Summary Findings </a:t>
            </a:r>
            <a:r>
              <a:rPr lang="en-US" cap="small" dirty="0" smtClean="0"/>
              <a:t>of the </a:t>
            </a:r>
            <a:r>
              <a:rPr lang="en-US" cap="small" dirty="0"/>
              <a:t>G</a:t>
            </a:r>
            <a:r>
              <a:rPr lang="en-US" cap="small" dirty="0" smtClean="0"/>
              <a:t>ender Equity Salary  Study</a:t>
            </a:r>
            <a:endParaRPr lang="en-US" cap="small" dirty="0"/>
          </a:p>
        </p:txBody>
      </p:sp>
    </p:spTree>
    <p:extLst>
      <p:ext uri="{BB962C8B-B14F-4D97-AF65-F5344CB8AC3E}">
        <p14:creationId xmlns:p14="http://schemas.microsoft.com/office/powerpoint/2010/main" val="1461822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7" y="2189263"/>
            <a:ext cx="11084467" cy="4090239"/>
          </a:xfrm>
        </p:spPr>
        <p:txBody>
          <a:bodyPr/>
          <a:lstStyle/>
          <a:p>
            <a:r>
              <a:rPr lang="en-US" sz="2000" u="sng" dirty="0" smtClean="0"/>
              <a:t>Inclusion Criteria</a:t>
            </a:r>
          </a:p>
          <a:p>
            <a:pPr marL="742939" lvl="1" indent="-285750">
              <a:buFont typeface="Arial" panose="020B0604020202020204" pitchFamily="34" charset="0"/>
              <a:buChar char="•"/>
            </a:pPr>
            <a:r>
              <a:rPr lang="en-US" spc="-50" dirty="0">
                <a:solidFill>
                  <a:schemeClr val="tx1"/>
                </a:solidFill>
              </a:rPr>
              <a:t>All ladder faculty including full professors, associate professors and assistant professors</a:t>
            </a:r>
          </a:p>
          <a:p>
            <a:pPr marL="742939" lvl="1" indent="-285750">
              <a:buFont typeface="Arial" panose="020B0604020202020204" pitchFamily="34" charset="0"/>
              <a:buChar char="•"/>
            </a:pPr>
            <a:r>
              <a:rPr lang="en-US" spc="-50" dirty="0">
                <a:solidFill>
                  <a:schemeClr val="tx1"/>
                </a:solidFill>
              </a:rPr>
              <a:t>Primary unqualified appointments with FTE of 1.0</a:t>
            </a:r>
          </a:p>
          <a:p>
            <a:pPr marL="742939" lvl="1" indent="-285750">
              <a:buFont typeface="Arial" panose="020B0604020202020204" pitchFamily="34" charset="0"/>
              <a:buChar char="•"/>
            </a:pPr>
            <a:r>
              <a:rPr lang="en-US" spc="-50" dirty="0">
                <a:solidFill>
                  <a:schemeClr val="tx1"/>
                </a:solidFill>
              </a:rPr>
              <a:t>State faculty title and annualized base state salary </a:t>
            </a:r>
            <a:r>
              <a:rPr lang="en-US" spc="-50" dirty="0" smtClean="0">
                <a:solidFill>
                  <a:schemeClr val="tx1"/>
                </a:solidFill>
              </a:rPr>
              <a:t>only</a:t>
            </a:r>
          </a:p>
          <a:p>
            <a:pPr lvl="1"/>
            <a:endParaRPr lang="en-US" spc="-50" dirty="0">
              <a:solidFill>
                <a:schemeClr val="tx1"/>
              </a:solidFill>
            </a:endParaRPr>
          </a:p>
          <a:p>
            <a:r>
              <a:rPr lang="en-US" sz="2000" u="sng" dirty="0" smtClean="0"/>
              <a:t>Exclusion Criteria</a:t>
            </a:r>
          </a:p>
          <a:p>
            <a:pPr marL="742939" lvl="1" indent="-285750">
              <a:buFont typeface="Arial" panose="020B0604020202020204" pitchFamily="34" charset="0"/>
              <a:buChar char="•"/>
            </a:pPr>
            <a:r>
              <a:rPr lang="en-US" spc="-50" dirty="0">
                <a:solidFill>
                  <a:schemeClr val="tx1"/>
                </a:solidFill>
              </a:rPr>
              <a:t>Faculty with qualified title (e.g. clinical, research, visiting)</a:t>
            </a:r>
          </a:p>
          <a:p>
            <a:pPr marL="742939" lvl="1" indent="-285750">
              <a:buFont typeface="Arial" panose="020B0604020202020204" pitchFamily="34" charset="0"/>
              <a:buChar char="•"/>
            </a:pPr>
            <a:r>
              <a:rPr lang="en-US" spc="-50" dirty="0">
                <a:solidFill>
                  <a:schemeClr val="tx1"/>
                </a:solidFill>
              </a:rPr>
              <a:t>All Geographic Full-Time (GFT) faculty</a:t>
            </a:r>
          </a:p>
          <a:p>
            <a:pPr marL="742939" lvl="1" indent="-285750">
              <a:buFont typeface="Arial" panose="020B0604020202020204" pitchFamily="34" charset="0"/>
              <a:buChar char="•"/>
            </a:pPr>
            <a:r>
              <a:rPr lang="en-US" spc="-50" dirty="0">
                <a:solidFill>
                  <a:schemeClr val="tx1"/>
                </a:solidFill>
              </a:rPr>
              <a:t>All Educational Opportunity Center (EOC) faculty</a:t>
            </a:r>
          </a:p>
          <a:p>
            <a:pPr marL="742939" lvl="1" indent="-285750">
              <a:buFont typeface="Arial" panose="020B0604020202020204" pitchFamily="34" charset="0"/>
              <a:buChar char="•"/>
            </a:pPr>
            <a:r>
              <a:rPr lang="en-US" spc="-50" dirty="0">
                <a:solidFill>
                  <a:schemeClr val="tx1"/>
                </a:solidFill>
              </a:rPr>
              <a:t>All librarians</a:t>
            </a:r>
          </a:p>
          <a:p>
            <a:pPr marL="742939" lvl="1" indent="-285750">
              <a:buFont typeface="Arial" panose="020B0604020202020204" pitchFamily="34" charset="0"/>
              <a:buChar char="•"/>
            </a:pPr>
            <a:r>
              <a:rPr lang="en-US" spc="-50" dirty="0">
                <a:solidFill>
                  <a:schemeClr val="tx1"/>
                </a:solidFill>
              </a:rPr>
              <a:t>Tenured faculty serving in an administrative capacity</a:t>
            </a:r>
          </a:p>
          <a:p>
            <a:pPr lvl="1"/>
            <a:endParaRPr lang="en-US" dirty="0"/>
          </a:p>
        </p:txBody>
      </p:sp>
      <p:sp>
        <p:nvSpPr>
          <p:cNvPr id="3" name="Title 2"/>
          <p:cNvSpPr>
            <a:spLocks noGrp="1"/>
          </p:cNvSpPr>
          <p:nvPr>
            <p:ph type="title"/>
          </p:nvPr>
        </p:nvSpPr>
        <p:spPr/>
        <p:txBody>
          <a:bodyPr/>
          <a:lstStyle/>
          <a:p>
            <a:r>
              <a:rPr lang="en-US" dirty="0" smtClean="0"/>
              <a:t>Dataset – Study Group</a:t>
            </a:r>
            <a:endParaRPr lang="en-US" dirty="0"/>
          </a:p>
        </p:txBody>
      </p:sp>
      <p:sp>
        <p:nvSpPr>
          <p:cNvPr id="5" name="TextBox 4"/>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32253295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7" y="2189263"/>
            <a:ext cx="9283660" cy="3790483"/>
          </a:xfrm>
        </p:spPr>
        <p:txBody>
          <a:bodyPr/>
          <a:lstStyle/>
          <a:p>
            <a:r>
              <a:rPr lang="en-US" sz="2000" u="sng" dirty="0" smtClean="0"/>
              <a:t>University at Buffalo - Human Resources Data Collection</a:t>
            </a:r>
          </a:p>
          <a:p>
            <a:pPr marL="742939" lvl="1" indent="-285750">
              <a:buFont typeface="Arial" panose="020B0604020202020204" pitchFamily="34" charset="0"/>
              <a:buChar char="•"/>
            </a:pPr>
            <a:r>
              <a:rPr lang="en-US" spc="-50" dirty="0">
                <a:solidFill>
                  <a:schemeClr val="tx1"/>
                </a:solidFill>
              </a:rPr>
              <a:t>All human resources data was collected from Payroll 17 of the 2016-2017 academic year.</a:t>
            </a:r>
          </a:p>
          <a:p>
            <a:endParaRPr lang="en-US" sz="2000" dirty="0" smtClean="0"/>
          </a:p>
          <a:p>
            <a:r>
              <a:rPr lang="en-US" sz="2000" u="sng" dirty="0" smtClean="0"/>
              <a:t>Market Factor Data Collection</a:t>
            </a:r>
          </a:p>
          <a:p>
            <a:pPr marL="742939" lvl="1" indent="-285750">
              <a:buFont typeface="Arial" panose="020B0604020202020204" pitchFamily="34" charset="0"/>
              <a:buChar char="•"/>
            </a:pPr>
            <a:r>
              <a:rPr lang="en-US" spc="-50" dirty="0">
                <a:solidFill>
                  <a:schemeClr val="tx1"/>
                </a:solidFill>
              </a:rPr>
              <a:t>The 2016-2017 Oklahoma State University Salary Study by Discipline, a national sample of average faculty salaries by discipline, was used to assign corresponding market factors based on discipline and rank.</a:t>
            </a:r>
          </a:p>
        </p:txBody>
      </p:sp>
      <p:sp>
        <p:nvSpPr>
          <p:cNvPr id="3" name="Title 2"/>
          <p:cNvSpPr>
            <a:spLocks noGrp="1"/>
          </p:cNvSpPr>
          <p:nvPr>
            <p:ph type="title"/>
          </p:nvPr>
        </p:nvSpPr>
        <p:spPr/>
        <p:txBody>
          <a:bodyPr/>
          <a:lstStyle/>
          <a:p>
            <a:r>
              <a:rPr lang="en-US" dirty="0" smtClean="0"/>
              <a:t>Data Collection</a:t>
            </a:r>
            <a:endParaRPr lang="en-US" dirty="0"/>
          </a:p>
        </p:txBody>
      </p:sp>
      <p:sp>
        <p:nvSpPr>
          <p:cNvPr id="5" name="TextBox 4"/>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24954215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7" y="2189263"/>
            <a:ext cx="11056475" cy="3790483"/>
          </a:xfrm>
        </p:spPr>
        <p:txBody>
          <a:bodyPr/>
          <a:lstStyle/>
          <a:p>
            <a:endParaRPr lang="en-US" dirty="0" smtClean="0"/>
          </a:p>
          <a:p>
            <a:endParaRPr lang="en-US" dirty="0"/>
          </a:p>
          <a:p>
            <a:endParaRPr lang="en-US" dirty="0"/>
          </a:p>
        </p:txBody>
      </p:sp>
      <p:sp>
        <p:nvSpPr>
          <p:cNvPr id="3" name="Title 2"/>
          <p:cNvSpPr>
            <a:spLocks noGrp="1"/>
          </p:cNvSpPr>
          <p:nvPr>
            <p:ph type="title"/>
          </p:nvPr>
        </p:nvSpPr>
        <p:spPr/>
        <p:txBody>
          <a:bodyPr/>
          <a:lstStyle/>
          <a:p>
            <a:r>
              <a:rPr lang="en-US" dirty="0" smtClean="0"/>
              <a:t>Faculty Demographics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881324040"/>
              </p:ext>
            </p:extLst>
          </p:nvPr>
        </p:nvGraphicFramePr>
        <p:xfrm>
          <a:off x="1035698" y="2668555"/>
          <a:ext cx="4432040" cy="2668554"/>
        </p:xfrm>
        <a:graphic>
          <a:graphicData uri="http://schemas.openxmlformats.org/drawingml/2006/table">
            <a:tbl>
              <a:tblPr firstRow="1" firstCol="1" bandRow="1">
                <a:tableStyleId>{5C22544A-7EE6-4342-B048-85BDC9FD1C3A}</a:tableStyleId>
              </a:tblPr>
              <a:tblGrid>
                <a:gridCol w="1108010">
                  <a:extLst>
                    <a:ext uri="{9D8B030D-6E8A-4147-A177-3AD203B41FA5}">
                      <a16:colId xmlns:a16="http://schemas.microsoft.com/office/drawing/2014/main" val="20000"/>
                    </a:ext>
                  </a:extLst>
                </a:gridCol>
                <a:gridCol w="1108010">
                  <a:extLst>
                    <a:ext uri="{9D8B030D-6E8A-4147-A177-3AD203B41FA5}">
                      <a16:colId xmlns:a16="http://schemas.microsoft.com/office/drawing/2014/main" val="20001"/>
                    </a:ext>
                  </a:extLst>
                </a:gridCol>
                <a:gridCol w="1108010">
                  <a:extLst>
                    <a:ext uri="{9D8B030D-6E8A-4147-A177-3AD203B41FA5}">
                      <a16:colId xmlns:a16="http://schemas.microsoft.com/office/drawing/2014/main" val="20002"/>
                    </a:ext>
                  </a:extLst>
                </a:gridCol>
                <a:gridCol w="1108010">
                  <a:extLst>
                    <a:ext uri="{9D8B030D-6E8A-4147-A177-3AD203B41FA5}">
                      <a16:colId xmlns:a16="http://schemas.microsoft.com/office/drawing/2014/main" val="20003"/>
                    </a:ext>
                  </a:extLst>
                </a:gridCol>
              </a:tblGrid>
              <a:tr h="444759">
                <a:tc gridSpan="4">
                  <a:txBody>
                    <a:bodyPr/>
                    <a:lstStyle/>
                    <a:p>
                      <a:pPr marL="0" marR="0">
                        <a:spcBef>
                          <a:spcPts val="0"/>
                        </a:spcBef>
                        <a:spcAft>
                          <a:spcPts val="0"/>
                        </a:spcAft>
                      </a:pPr>
                      <a:r>
                        <a:rPr lang="en-US" sz="1600" dirty="0">
                          <a:effectLst/>
                        </a:rPr>
                        <a:t>Gender and Rank Distributions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44759">
                <a:tc>
                  <a:txBody>
                    <a:bodyPr/>
                    <a:lstStyle/>
                    <a:p>
                      <a:pPr marL="0" marR="0" algn="r">
                        <a:spcBef>
                          <a:spcPts val="0"/>
                        </a:spcBef>
                        <a:spcAft>
                          <a:spcPts val="0"/>
                        </a:spcAft>
                      </a:pPr>
                      <a:r>
                        <a:rPr lang="en-US" sz="1600" dirty="0">
                          <a:effectLst/>
                        </a:rPr>
                        <a:t>Rank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Female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Male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Total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444759">
                <a:tc>
                  <a:txBody>
                    <a:bodyPr/>
                    <a:lstStyle/>
                    <a:p>
                      <a:pPr marL="0" marR="0" algn="r">
                        <a:spcBef>
                          <a:spcPts val="0"/>
                        </a:spcBef>
                        <a:spcAft>
                          <a:spcPts val="0"/>
                        </a:spcAft>
                      </a:pPr>
                      <a:r>
                        <a:rPr lang="en-US" sz="1600" dirty="0">
                          <a:effectLst/>
                        </a:rPr>
                        <a:t>Assistant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 94</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165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259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444759">
                <a:tc>
                  <a:txBody>
                    <a:bodyPr/>
                    <a:lstStyle/>
                    <a:p>
                      <a:pPr marL="0" marR="0" algn="r">
                        <a:spcBef>
                          <a:spcPts val="0"/>
                        </a:spcBef>
                        <a:spcAft>
                          <a:spcPts val="0"/>
                        </a:spcAft>
                      </a:pPr>
                      <a:r>
                        <a:rPr lang="en-US" sz="1600" dirty="0">
                          <a:effectLst/>
                        </a:rPr>
                        <a:t>Associate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144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214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358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444759">
                <a:tc>
                  <a:txBody>
                    <a:bodyPr/>
                    <a:lstStyle/>
                    <a:p>
                      <a:pPr marL="0" marR="0" algn="r">
                        <a:spcBef>
                          <a:spcPts val="0"/>
                        </a:spcBef>
                        <a:spcAft>
                          <a:spcPts val="0"/>
                        </a:spcAft>
                      </a:pPr>
                      <a:r>
                        <a:rPr lang="en-US" sz="1600" dirty="0">
                          <a:effectLst/>
                        </a:rPr>
                        <a:t>Professor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105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320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425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444759">
                <a:tc>
                  <a:txBody>
                    <a:bodyPr/>
                    <a:lstStyle/>
                    <a:p>
                      <a:pPr marL="0" marR="0" algn="r">
                        <a:spcBef>
                          <a:spcPts val="0"/>
                        </a:spcBef>
                        <a:spcAft>
                          <a:spcPts val="0"/>
                        </a:spcAft>
                      </a:pPr>
                      <a:r>
                        <a:rPr lang="en-US" sz="1600" dirty="0">
                          <a:effectLst/>
                        </a:rPr>
                        <a:t>Total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600" dirty="0">
                          <a:effectLst/>
                        </a:rPr>
                        <a:t>343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a:effectLst/>
                        </a:rPr>
                        <a:t>699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effectLst/>
                        </a:rPr>
                        <a:t>1042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60436885"/>
              </p:ext>
            </p:extLst>
          </p:nvPr>
        </p:nvGraphicFramePr>
        <p:xfrm>
          <a:off x="6531428" y="2668548"/>
          <a:ext cx="4553639" cy="2668563"/>
        </p:xfrm>
        <a:graphic>
          <a:graphicData uri="http://schemas.openxmlformats.org/drawingml/2006/table">
            <a:tbl>
              <a:tblPr firstRow="1" firstCol="1" bandRow="1">
                <a:tableStyleId>{5C22544A-7EE6-4342-B048-85BDC9FD1C3A}</a:tableStyleId>
              </a:tblPr>
              <a:tblGrid>
                <a:gridCol w="3551838">
                  <a:extLst>
                    <a:ext uri="{9D8B030D-6E8A-4147-A177-3AD203B41FA5}">
                      <a16:colId xmlns:a16="http://schemas.microsoft.com/office/drawing/2014/main" val="20000"/>
                    </a:ext>
                  </a:extLst>
                </a:gridCol>
                <a:gridCol w="1001801">
                  <a:extLst>
                    <a:ext uri="{9D8B030D-6E8A-4147-A177-3AD203B41FA5}">
                      <a16:colId xmlns:a16="http://schemas.microsoft.com/office/drawing/2014/main" val="20001"/>
                    </a:ext>
                  </a:extLst>
                </a:gridCol>
              </a:tblGrid>
              <a:tr h="324863">
                <a:tc gridSpan="2">
                  <a:txBody>
                    <a:bodyPr/>
                    <a:lstStyle/>
                    <a:p>
                      <a:pPr marL="0" marR="0">
                        <a:spcBef>
                          <a:spcPts val="0"/>
                        </a:spcBef>
                        <a:spcAft>
                          <a:spcPts val="0"/>
                        </a:spcAft>
                      </a:pPr>
                      <a:r>
                        <a:rPr lang="en-US" sz="1600" dirty="0">
                          <a:effectLst/>
                        </a:rPr>
                        <a:t>Ethnicity/Race Distributions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0000"/>
                  </a:ext>
                </a:extLst>
              </a:tr>
              <a:tr h="394522">
                <a:tc>
                  <a:txBody>
                    <a:bodyPr/>
                    <a:lstStyle/>
                    <a:p>
                      <a:pPr marL="0" marR="0" algn="r">
                        <a:spcBef>
                          <a:spcPts val="0"/>
                        </a:spcBef>
                        <a:spcAft>
                          <a:spcPts val="0"/>
                        </a:spcAft>
                      </a:pPr>
                      <a:r>
                        <a:rPr lang="en-US" sz="1600" dirty="0">
                          <a:effectLst/>
                        </a:rPr>
                        <a:t>American Indian/Alaskan Native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spcBef>
                          <a:spcPts val="0"/>
                        </a:spcBef>
                        <a:spcAft>
                          <a:spcPts val="0"/>
                        </a:spcAft>
                      </a:pPr>
                      <a:r>
                        <a:rPr lang="en-US" sz="1600">
                          <a:effectLst/>
                        </a:rPr>
                        <a:t>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324863">
                <a:tc>
                  <a:txBody>
                    <a:bodyPr/>
                    <a:lstStyle/>
                    <a:p>
                      <a:pPr marL="0" marR="0" algn="r">
                        <a:spcBef>
                          <a:spcPts val="0"/>
                        </a:spcBef>
                        <a:spcAft>
                          <a:spcPts val="0"/>
                        </a:spcAft>
                      </a:pPr>
                      <a:r>
                        <a:rPr lang="en-US" sz="1600" dirty="0">
                          <a:effectLst/>
                        </a:rPr>
                        <a:t>Asian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spcBef>
                          <a:spcPts val="0"/>
                        </a:spcBef>
                        <a:spcAft>
                          <a:spcPts val="0"/>
                        </a:spcAft>
                      </a:pPr>
                      <a:r>
                        <a:rPr lang="en-US" sz="1600">
                          <a:effectLst/>
                        </a:rPr>
                        <a:t>238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324863">
                <a:tc>
                  <a:txBody>
                    <a:bodyPr/>
                    <a:lstStyle/>
                    <a:p>
                      <a:pPr marL="0" marR="0" algn="r">
                        <a:spcBef>
                          <a:spcPts val="0"/>
                        </a:spcBef>
                        <a:spcAft>
                          <a:spcPts val="0"/>
                        </a:spcAft>
                      </a:pPr>
                      <a:r>
                        <a:rPr lang="en-US" sz="1600" dirty="0">
                          <a:effectLst/>
                        </a:rPr>
                        <a:t>Black or African American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spcBef>
                          <a:spcPts val="0"/>
                        </a:spcBef>
                        <a:spcAft>
                          <a:spcPts val="0"/>
                        </a:spcAft>
                      </a:pPr>
                      <a:r>
                        <a:rPr lang="en-US" sz="1600">
                          <a:effectLst/>
                        </a:rPr>
                        <a:t>23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324863">
                <a:tc>
                  <a:txBody>
                    <a:bodyPr/>
                    <a:lstStyle/>
                    <a:p>
                      <a:pPr marL="0" marR="0" algn="r">
                        <a:spcBef>
                          <a:spcPts val="0"/>
                        </a:spcBef>
                        <a:spcAft>
                          <a:spcPts val="0"/>
                        </a:spcAft>
                      </a:pPr>
                      <a:r>
                        <a:rPr lang="en-US" sz="1600" dirty="0">
                          <a:effectLst/>
                        </a:rPr>
                        <a:t>Hispanic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spcBef>
                          <a:spcPts val="0"/>
                        </a:spcBef>
                        <a:spcAft>
                          <a:spcPts val="0"/>
                        </a:spcAft>
                      </a:pPr>
                      <a:r>
                        <a:rPr lang="en-US" sz="1600">
                          <a:effectLst/>
                        </a:rPr>
                        <a:t>34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324863">
                <a:tc>
                  <a:txBody>
                    <a:bodyPr/>
                    <a:lstStyle/>
                    <a:p>
                      <a:pPr marL="0" marR="0" algn="r">
                        <a:spcBef>
                          <a:spcPts val="0"/>
                        </a:spcBef>
                        <a:spcAft>
                          <a:spcPts val="0"/>
                        </a:spcAft>
                      </a:pPr>
                      <a:r>
                        <a:rPr lang="en-US" sz="1600" dirty="0">
                          <a:effectLst/>
                        </a:rPr>
                        <a:t>Multiple Races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spcBef>
                          <a:spcPts val="0"/>
                        </a:spcBef>
                        <a:spcAft>
                          <a:spcPts val="0"/>
                        </a:spcAft>
                      </a:pPr>
                      <a:r>
                        <a:rPr lang="en-US" sz="1600">
                          <a:effectLst/>
                        </a:rPr>
                        <a:t>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324863">
                <a:tc>
                  <a:txBody>
                    <a:bodyPr/>
                    <a:lstStyle/>
                    <a:p>
                      <a:pPr marL="0" marR="0" algn="r">
                        <a:spcBef>
                          <a:spcPts val="0"/>
                        </a:spcBef>
                        <a:spcAft>
                          <a:spcPts val="0"/>
                        </a:spcAft>
                      </a:pPr>
                      <a:r>
                        <a:rPr lang="en-US" sz="1600" dirty="0">
                          <a:effectLst/>
                        </a:rPr>
                        <a:t>White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spcBef>
                          <a:spcPts val="0"/>
                        </a:spcBef>
                        <a:spcAft>
                          <a:spcPts val="0"/>
                        </a:spcAft>
                      </a:pPr>
                      <a:r>
                        <a:rPr lang="en-US" sz="1600">
                          <a:effectLst/>
                        </a:rPr>
                        <a:t>734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r h="324863">
                <a:tc>
                  <a:txBody>
                    <a:bodyPr/>
                    <a:lstStyle/>
                    <a:p>
                      <a:pPr marL="0" marR="0" algn="r">
                        <a:spcBef>
                          <a:spcPts val="0"/>
                        </a:spcBef>
                        <a:spcAft>
                          <a:spcPts val="0"/>
                        </a:spcAft>
                      </a:pPr>
                      <a:r>
                        <a:rPr lang="en-US" sz="1600" dirty="0">
                          <a:effectLst/>
                        </a:rPr>
                        <a:t>Total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spcBef>
                          <a:spcPts val="0"/>
                        </a:spcBef>
                        <a:spcAft>
                          <a:spcPts val="0"/>
                        </a:spcAft>
                      </a:pPr>
                      <a:r>
                        <a:rPr lang="en-US" sz="1600" dirty="0">
                          <a:effectLst/>
                        </a:rPr>
                        <a:t>1042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7"/>
                  </a:ext>
                </a:extLst>
              </a:tr>
            </a:tbl>
          </a:graphicData>
        </a:graphic>
      </p:graphicFrame>
      <p:sp>
        <p:nvSpPr>
          <p:cNvPr id="6" name="TextBox 5"/>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37358188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10926" y="1474367"/>
            <a:ext cx="11006062" cy="3790483"/>
          </a:xfrm>
        </p:spPr>
        <p:txBody>
          <a:bodyPr/>
          <a:lstStyle/>
          <a:p>
            <a:pPr>
              <a:lnSpc>
                <a:spcPct val="100000"/>
              </a:lnSpc>
            </a:pPr>
            <a:endParaRPr lang="en-US" dirty="0" smtClean="0"/>
          </a:p>
          <a:p>
            <a:pPr lvl="1">
              <a:lnSpc>
                <a:spcPct val="100000"/>
              </a:lnSpc>
            </a:pPr>
            <a:r>
              <a:rPr lang="en-US" sz="2200" b="1" dirty="0" smtClean="0">
                <a:solidFill>
                  <a:schemeClr val="tx1"/>
                </a:solidFill>
              </a:rPr>
              <a:t>Gender Pay Gap</a:t>
            </a:r>
            <a:r>
              <a:rPr lang="en-US" sz="2200" dirty="0" smtClean="0">
                <a:solidFill>
                  <a:schemeClr val="tx1"/>
                </a:solidFill>
              </a:rPr>
              <a:t> </a:t>
            </a:r>
            <a:r>
              <a:rPr lang="en-US" sz="2200" dirty="0">
                <a:solidFill>
                  <a:schemeClr val="tx1"/>
                </a:solidFill>
              </a:rPr>
              <a:t>is the </a:t>
            </a:r>
            <a:r>
              <a:rPr lang="en-US" sz="2200" dirty="0" smtClean="0">
                <a:solidFill>
                  <a:schemeClr val="tx1"/>
                </a:solidFill>
              </a:rPr>
              <a:t>difference in the average man's and average woman's remuneration without accounting for other differences.</a:t>
            </a:r>
            <a:endParaRPr lang="en-US" sz="2200" dirty="0">
              <a:solidFill>
                <a:schemeClr val="tx1"/>
              </a:solidFill>
            </a:endParaRPr>
          </a:p>
        </p:txBody>
      </p:sp>
      <p:sp>
        <p:nvSpPr>
          <p:cNvPr id="3" name="Title 2"/>
          <p:cNvSpPr>
            <a:spLocks noGrp="1"/>
          </p:cNvSpPr>
          <p:nvPr>
            <p:ph type="title"/>
          </p:nvPr>
        </p:nvSpPr>
        <p:spPr>
          <a:xfrm>
            <a:off x="569467" y="942499"/>
            <a:ext cx="10904777" cy="716084"/>
          </a:xfrm>
        </p:spPr>
        <p:txBody>
          <a:bodyPr>
            <a:noAutofit/>
          </a:bodyPr>
          <a:lstStyle/>
          <a:p>
            <a:r>
              <a:rPr lang="en-US" dirty="0" smtClean="0"/>
              <a:t>Unadjusted Gender Pay Gap Comparison</a:t>
            </a:r>
            <a:endParaRPr lang="en-US" dirty="0"/>
          </a:p>
        </p:txBody>
      </p:sp>
      <p:graphicFrame>
        <p:nvGraphicFramePr>
          <p:cNvPr id="5" name="Table 4"/>
          <p:cNvGraphicFramePr>
            <a:graphicFrameLocks noGrp="1"/>
          </p:cNvGraphicFramePr>
          <p:nvPr>
            <p:extLst/>
          </p:nvPr>
        </p:nvGraphicFramePr>
        <p:xfrm>
          <a:off x="767879" y="2704083"/>
          <a:ext cx="10106066" cy="3750516"/>
        </p:xfrm>
        <a:graphic>
          <a:graphicData uri="http://schemas.openxmlformats.org/drawingml/2006/table">
            <a:tbl>
              <a:tblPr>
                <a:tableStyleId>{5C22544A-7EE6-4342-B048-85BDC9FD1C3A}</a:tableStyleId>
              </a:tblPr>
              <a:tblGrid>
                <a:gridCol w="2050136">
                  <a:extLst>
                    <a:ext uri="{9D8B030D-6E8A-4147-A177-3AD203B41FA5}">
                      <a16:colId xmlns:a16="http://schemas.microsoft.com/office/drawing/2014/main" val="20000"/>
                    </a:ext>
                  </a:extLst>
                </a:gridCol>
                <a:gridCol w="2918398">
                  <a:extLst>
                    <a:ext uri="{9D8B030D-6E8A-4147-A177-3AD203B41FA5}">
                      <a16:colId xmlns:a16="http://schemas.microsoft.com/office/drawing/2014/main" val="20001"/>
                    </a:ext>
                  </a:extLst>
                </a:gridCol>
                <a:gridCol w="1284383">
                  <a:extLst>
                    <a:ext uri="{9D8B030D-6E8A-4147-A177-3AD203B41FA5}">
                      <a16:colId xmlns:a16="http://schemas.microsoft.com/office/drawing/2014/main" val="20002"/>
                    </a:ext>
                  </a:extLst>
                </a:gridCol>
                <a:gridCol w="1284383">
                  <a:extLst>
                    <a:ext uri="{9D8B030D-6E8A-4147-A177-3AD203B41FA5}">
                      <a16:colId xmlns:a16="http://schemas.microsoft.com/office/drawing/2014/main" val="20003"/>
                    </a:ext>
                  </a:extLst>
                </a:gridCol>
                <a:gridCol w="1284383">
                  <a:extLst>
                    <a:ext uri="{9D8B030D-6E8A-4147-A177-3AD203B41FA5}">
                      <a16:colId xmlns:a16="http://schemas.microsoft.com/office/drawing/2014/main" val="20004"/>
                    </a:ext>
                  </a:extLst>
                </a:gridCol>
                <a:gridCol w="1284383">
                  <a:extLst>
                    <a:ext uri="{9D8B030D-6E8A-4147-A177-3AD203B41FA5}">
                      <a16:colId xmlns:a16="http://schemas.microsoft.com/office/drawing/2014/main" val="20005"/>
                    </a:ext>
                  </a:extLst>
                </a:gridCol>
              </a:tblGrid>
              <a:tr h="416724">
                <a:tc gridSpan="2">
                  <a:txBody>
                    <a:bodyPr/>
                    <a:lstStyle/>
                    <a:p>
                      <a:pPr algn="l" fontAlgn="ctr"/>
                      <a:r>
                        <a:rPr lang="en-US" sz="2000" u="none" strike="noStrike" dirty="0">
                          <a:solidFill>
                            <a:schemeClr val="bg1"/>
                          </a:solidFill>
                          <a:effectLst/>
                        </a:rPr>
                        <a:t>Group</a:t>
                      </a:r>
                      <a:endParaRPr lang="en-US" sz="2000" b="1" i="0" u="none" strike="noStrike" dirty="0">
                        <a:solidFill>
                          <a:schemeClr val="bg1"/>
                        </a:solidFill>
                        <a:effectLst/>
                        <a:latin typeface="Calibri" panose="020F0502020204030204" pitchFamily="34" charset="0"/>
                      </a:endParaRPr>
                    </a:p>
                  </a:txBody>
                  <a:tcPr marL="9525" marR="9525" marT="9525" marB="0" anchor="ctr">
                    <a:solidFill>
                      <a:schemeClr val="accent1"/>
                    </a:solidFill>
                  </a:tcPr>
                </a:tc>
                <a:tc hMerge="1">
                  <a:txBody>
                    <a:bodyPr/>
                    <a:lstStyle/>
                    <a:p>
                      <a:endParaRPr lang="en-US"/>
                    </a:p>
                  </a:txBody>
                  <a:tcPr/>
                </a:tc>
                <a:tc>
                  <a:txBody>
                    <a:bodyPr/>
                    <a:lstStyle/>
                    <a:p>
                      <a:pPr algn="ctr" fontAlgn="b"/>
                      <a:r>
                        <a:rPr lang="en-US" sz="2000" u="none" strike="noStrike" dirty="0">
                          <a:solidFill>
                            <a:schemeClr val="bg1"/>
                          </a:solidFill>
                          <a:effectLst/>
                        </a:rPr>
                        <a:t>Male</a:t>
                      </a:r>
                      <a:endParaRPr lang="en-US" sz="2000" b="1" i="0" u="none" strike="noStrike" dirty="0">
                        <a:solidFill>
                          <a:schemeClr val="bg1"/>
                        </a:solidFill>
                        <a:effectLst/>
                        <a:latin typeface="Calibri" panose="020F0502020204030204" pitchFamily="34" charset="0"/>
                      </a:endParaRPr>
                    </a:p>
                  </a:txBody>
                  <a:tcPr marL="9525" marR="9525" marT="9525" marB="0" anchor="b">
                    <a:solidFill>
                      <a:schemeClr val="accent1"/>
                    </a:solidFill>
                  </a:tcPr>
                </a:tc>
                <a:tc>
                  <a:txBody>
                    <a:bodyPr/>
                    <a:lstStyle/>
                    <a:p>
                      <a:pPr algn="ctr" fontAlgn="b"/>
                      <a:r>
                        <a:rPr lang="en-US" sz="2000" u="none" strike="noStrike" dirty="0">
                          <a:solidFill>
                            <a:schemeClr val="bg1"/>
                          </a:solidFill>
                          <a:effectLst/>
                        </a:rPr>
                        <a:t>Female</a:t>
                      </a:r>
                      <a:endParaRPr lang="en-US" sz="2000" b="1" i="0" u="none" strike="noStrike" dirty="0">
                        <a:solidFill>
                          <a:schemeClr val="bg1"/>
                        </a:solidFill>
                        <a:effectLst/>
                        <a:latin typeface="Calibri" panose="020F0502020204030204" pitchFamily="34" charset="0"/>
                      </a:endParaRPr>
                    </a:p>
                  </a:txBody>
                  <a:tcPr marL="9525" marR="9525" marT="9525" marB="0" anchor="b">
                    <a:solidFill>
                      <a:schemeClr val="accent1"/>
                    </a:solidFill>
                  </a:tcPr>
                </a:tc>
                <a:tc>
                  <a:txBody>
                    <a:bodyPr/>
                    <a:lstStyle/>
                    <a:p>
                      <a:pPr algn="ctr" fontAlgn="b"/>
                      <a:r>
                        <a:rPr lang="en-US" sz="2000" u="none" strike="noStrike">
                          <a:solidFill>
                            <a:schemeClr val="bg1"/>
                          </a:solidFill>
                          <a:effectLst/>
                        </a:rPr>
                        <a:t>Gap ($)</a:t>
                      </a:r>
                      <a:endParaRPr lang="en-US" sz="2000" b="1" i="0" u="none" strike="noStrike">
                        <a:solidFill>
                          <a:schemeClr val="bg1"/>
                        </a:solidFill>
                        <a:effectLst/>
                        <a:latin typeface="Calibri" panose="020F0502020204030204" pitchFamily="34" charset="0"/>
                      </a:endParaRPr>
                    </a:p>
                  </a:txBody>
                  <a:tcPr marL="9525" marR="9525" marT="9525" marB="0" anchor="b">
                    <a:solidFill>
                      <a:schemeClr val="accent1"/>
                    </a:solidFill>
                  </a:tcPr>
                </a:tc>
                <a:tc>
                  <a:txBody>
                    <a:bodyPr/>
                    <a:lstStyle/>
                    <a:p>
                      <a:pPr algn="ctr" fontAlgn="b"/>
                      <a:r>
                        <a:rPr lang="en-US" sz="2000" u="none" strike="noStrike" dirty="0">
                          <a:solidFill>
                            <a:schemeClr val="bg1"/>
                          </a:solidFill>
                          <a:effectLst/>
                        </a:rPr>
                        <a:t>Gap (%)</a:t>
                      </a:r>
                      <a:endParaRPr lang="en-US" sz="2000" b="1" i="0" u="none" strike="noStrike" dirty="0">
                        <a:solidFill>
                          <a:schemeClr val="bg1"/>
                        </a:solidFill>
                        <a:effectLst/>
                        <a:latin typeface="Calibri" panose="020F0502020204030204" pitchFamily="34" charset="0"/>
                      </a:endParaRPr>
                    </a:p>
                  </a:txBody>
                  <a:tcPr marL="9525" marR="9525" marT="9525" marB="0" anchor="b">
                    <a:solidFill>
                      <a:schemeClr val="accent1"/>
                    </a:solidFill>
                  </a:tcPr>
                </a:tc>
                <a:extLst>
                  <a:ext uri="{0D108BD9-81ED-4DB2-BD59-A6C34878D82A}">
                    <a16:rowId xmlns:a16="http://schemas.microsoft.com/office/drawing/2014/main" val="10000"/>
                  </a:ext>
                </a:extLst>
              </a:tr>
              <a:tr h="416724">
                <a:tc rowSpan="2">
                  <a:txBody>
                    <a:bodyPr/>
                    <a:lstStyle/>
                    <a:p>
                      <a:pPr algn="l" fontAlgn="ctr"/>
                      <a:r>
                        <a:rPr lang="en-US" sz="2000" u="none" strike="noStrike" dirty="0" smtClean="0">
                          <a:effectLst/>
                        </a:rPr>
                        <a:t> Overall</a:t>
                      </a:r>
                      <a:endParaRPr lang="en-US" sz="2000" b="1" i="0" u="none" strike="noStrike" dirty="0">
                        <a:solidFill>
                          <a:srgbClr val="000000"/>
                        </a:solidFill>
                        <a:effectLst/>
                        <a:latin typeface="Calibri" panose="020F0502020204030204" pitchFamily="34" charset="0"/>
                      </a:endParaRPr>
                    </a:p>
                  </a:txBody>
                  <a:tcPr marL="9525" marR="9525" marT="9525" marB="0" anchor="ctr">
                    <a:solidFill>
                      <a:schemeClr val="tx1">
                        <a:lumMod val="20000"/>
                        <a:lumOff val="80000"/>
                      </a:schemeClr>
                    </a:solidFill>
                  </a:tcPr>
                </a:tc>
                <a:tc>
                  <a:txBody>
                    <a:bodyPr/>
                    <a:lstStyle/>
                    <a:p>
                      <a:pPr algn="l" fontAlgn="b"/>
                      <a:r>
                        <a:rPr lang="en-US" sz="2000" u="none" strike="noStrike" dirty="0" smtClean="0">
                          <a:effectLst/>
                        </a:rPr>
                        <a:t> All </a:t>
                      </a:r>
                      <a:r>
                        <a:rPr lang="en-US" sz="2000" u="none" strike="noStrike" dirty="0">
                          <a:effectLst/>
                        </a:rPr>
                        <a:t>Public Doctoral</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u="none" strike="noStrike" dirty="0">
                          <a:effectLst/>
                        </a:rPr>
                        <a:t>$</a:t>
                      </a:r>
                      <a:r>
                        <a:rPr lang="en-US" sz="2000" u="none" strike="noStrike" dirty="0" smtClean="0">
                          <a:effectLst/>
                        </a:rPr>
                        <a:t>102,331  </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u="none" strike="noStrike" dirty="0">
                          <a:effectLst/>
                        </a:rPr>
                        <a:t>$81,174 </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u="none" strike="noStrike" dirty="0">
                          <a:effectLst/>
                        </a:rPr>
                        <a:t>-$21,157</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u="none" strike="noStrike" dirty="0">
                          <a:effectLst/>
                        </a:rPr>
                        <a:t>-21%</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extLst>
                  <a:ext uri="{0D108BD9-81ED-4DB2-BD59-A6C34878D82A}">
                    <a16:rowId xmlns:a16="http://schemas.microsoft.com/office/drawing/2014/main" val="10001"/>
                  </a:ext>
                </a:extLst>
              </a:tr>
              <a:tr h="416724">
                <a:tc vMerge="1">
                  <a:txBody>
                    <a:bodyPr/>
                    <a:lstStyle/>
                    <a:p>
                      <a:endParaRPr lang="en-US"/>
                    </a:p>
                  </a:txBody>
                  <a:tcPr/>
                </a:tc>
                <a:tc>
                  <a:txBody>
                    <a:bodyPr/>
                    <a:lstStyle/>
                    <a:p>
                      <a:pPr algn="l" fontAlgn="b"/>
                      <a:r>
                        <a:rPr lang="en-US" sz="2000" i="1" u="none" strike="noStrike" dirty="0" smtClean="0">
                          <a:effectLst/>
                        </a:rPr>
                        <a:t> University </a:t>
                      </a:r>
                      <a:r>
                        <a:rPr lang="en-US" sz="2000" i="1" u="none" strike="noStrike" dirty="0">
                          <a:effectLst/>
                        </a:rPr>
                        <a:t>at Buffalo</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i="1" u="none" strike="noStrike" dirty="0">
                          <a:effectLst/>
                        </a:rPr>
                        <a:t>$122,774 </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i="1" u="none" strike="noStrike" dirty="0">
                          <a:effectLst/>
                        </a:rPr>
                        <a:t>$105,144 </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i="1" u="none" strike="noStrike" dirty="0">
                          <a:effectLst/>
                        </a:rPr>
                        <a:t>-$17,630</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i="1" u="none" strike="noStrike" dirty="0">
                          <a:effectLst/>
                        </a:rPr>
                        <a:t>-14%</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extLst>
                  <a:ext uri="{0D108BD9-81ED-4DB2-BD59-A6C34878D82A}">
                    <a16:rowId xmlns:a16="http://schemas.microsoft.com/office/drawing/2014/main" val="10002"/>
                  </a:ext>
                </a:extLst>
              </a:tr>
              <a:tr h="416724">
                <a:tc rowSpan="2">
                  <a:txBody>
                    <a:bodyPr/>
                    <a:lstStyle/>
                    <a:p>
                      <a:pPr algn="l" fontAlgn="ctr"/>
                      <a:r>
                        <a:rPr lang="en-US" sz="2000" u="none" strike="noStrike" dirty="0" smtClean="0">
                          <a:effectLst/>
                        </a:rPr>
                        <a:t> Full </a:t>
                      </a:r>
                    </a:p>
                    <a:p>
                      <a:pPr algn="l" fontAlgn="ctr"/>
                      <a:r>
                        <a:rPr lang="en-US" sz="2000" u="none" strike="noStrike" dirty="0" smtClean="0">
                          <a:effectLst/>
                        </a:rPr>
                        <a:t> Professors</a:t>
                      </a:r>
                      <a:endParaRPr lang="en-US" sz="2000" b="1"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l" fontAlgn="b"/>
                      <a:r>
                        <a:rPr lang="en-US" sz="2000" u="none" strike="noStrike" dirty="0" smtClean="0">
                          <a:effectLst/>
                        </a:rPr>
                        <a:t> All </a:t>
                      </a:r>
                      <a:r>
                        <a:rPr lang="en-US" sz="2000" u="none" strike="noStrike" dirty="0">
                          <a:effectLst/>
                        </a:rPr>
                        <a:t>Public Doctoral</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u="none" strike="noStrike">
                          <a:effectLst/>
                        </a:rPr>
                        <a:t>$133,468 </a:t>
                      </a:r>
                      <a:endParaRPr lang="en-US" sz="2000" b="0" i="0" u="none" strike="noStrike">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u="none" strike="noStrike">
                          <a:effectLst/>
                        </a:rPr>
                        <a:t>$119,761 </a:t>
                      </a:r>
                      <a:endParaRPr lang="en-US" sz="2000" b="0" i="0" u="none" strike="noStrike">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u="none" strike="noStrike" dirty="0">
                          <a:effectLst/>
                        </a:rPr>
                        <a:t>-$13,707</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extLst>
                  <a:ext uri="{0D108BD9-81ED-4DB2-BD59-A6C34878D82A}">
                    <a16:rowId xmlns:a16="http://schemas.microsoft.com/office/drawing/2014/main" val="10003"/>
                  </a:ext>
                </a:extLst>
              </a:tr>
              <a:tr h="416724">
                <a:tc vMerge="1">
                  <a:txBody>
                    <a:bodyPr/>
                    <a:lstStyle/>
                    <a:p>
                      <a:endParaRPr lang="en-US"/>
                    </a:p>
                  </a:txBody>
                  <a:tcPr/>
                </a:tc>
                <a:tc>
                  <a:txBody>
                    <a:bodyPr/>
                    <a:lstStyle/>
                    <a:p>
                      <a:pPr algn="l" fontAlgn="b"/>
                      <a:r>
                        <a:rPr lang="en-US" sz="2000" i="1" u="none" strike="noStrike" dirty="0" smtClean="0">
                          <a:effectLst/>
                        </a:rPr>
                        <a:t> University </a:t>
                      </a:r>
                      <a:r>
                        <a:rPr lang="en-US" sz="2000" i="1" u="none" strike="noStrike" dirty="0">
                          <a:effectLst/>
                        </a:rPr>
                        <a:t>at Buffalo</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i="1" u="none" strike="noStrike" dirty="0">
                          <a:effectLst/>
                        </a:rPr>
                        <a:t>$151,809 </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i="1" u="none" strike="noStrike" dirty="0">
                          <a:effectLst/>
                        </a:rPr>
                        <a:t>$139,037 </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i="1" u="none" strike="noStrike" dirty="0">
                          <a:effectLst/>
                        </a:rPr>
                        <a:t>-$12,772</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i="1" u="none" strike="noStrike" dirty="0">
                          <a:effectLst/>
                        </a:rPr>
                        <a:t>-8%</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extLst>
                  <a:ext uri="{0D108BD9-81ED-4DB2-BD59-A6C34878D82A}">
                    <a16:rowId xmlns:a16="http://schemas.microsoft.com/office/drawing/2014/main" val="10004"/>
                  </a:ext>
                </a:extLst>
              </a:tr>
              <a:tr h="416724">
                <a:tc rowSpan="2">
                  <a:txBody>
                    <a:bodyPr/>
                    <a:lstStyle/>
                    <a:p>
                      <a:pPr algn="l" fontAlgn="ctr"/>
                      <a:r>
                        <a:rPr lang="en-US" sz="2000" u="none" strike="noStrike" dirty="0" smtClean="0">
                          <a:effectLst/>
                        </a:rPr>
                        <a:t> Associate</a:t>
                      </a:r>
                    </a:p>
                    <a:p>
                      <a:pPr algn="l" fontAlgn="ctr"/>
                      <a:r>
                        <a:rPr lang="en-US" sz="2000" u="none" strike="noStrike" dirty="0" smtClean="0">
                          <a:effectLst/>
                        </a:rPr>
                        <a:t> Professors</a:t>
                      </a:r>
                      <a:endParaRPr lang="en-US" sz="2000" b="1" i="0" u="none" strike="noStrike" dirty="0">
                        <a:solidFill>
                          <a:srgbClr val="000000"/>
                        </a:solidFill>
                        <a:effectLst/>
                        <a:latin typeface="Calibri" panose="020F0502020204030204" pitchFamily="34" charset="0"/>
                      </a:endParaRPr>
                    </a:p>
                  </a:txBody>
                  <a:tcPr marL="9525" marR="9525" marT="9525" marB="0" anchor="ctr">
                    <a:solidFill>
                      <a:schemeClr val="tx1">
                        <a:lumMod val="20000"/>
                        <a:lumOff val="80000"/>
                      </a:schemeClr>
                    </a:solidFill>
                  </a:tcPr>
                </a:tc>
                <a:tc>
                  <a:txBody>
                    <a:bodyPr/>
                    <a:lstStyle/>
                    <a:p>
                      <a:pPr algn="l" fontAlgn="b"/>
                      <a:r>
                        <a:rPr lang="en-US" sz="2000" u="none" strike="noStrike" dirty="0" smtClean="0">
                          <a:effectLst/>
                        </a:rPr>
                        <a:t> All </a:t>
                      </a:r>
                      <a:r>
                        <a:rPr lang="en-US" sz="2000" u="none" strike="noStrike" dirty="0">
                          <a:effectLst/>
                        </a:rPr>
                        <a:t>Public Doctoral</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u="none" strike="noStrike" dirty="0">
                          <a:effectLst/>
                        </a:rPr>
                        <a:t>$91,354 </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u="none" strike="noStrike" dirty="0">
                          <a:effectLst/>
                        </a:rPr>
                        <a:t>$84,997 </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u="none" strike="noStrike" dirty="0">
                          <a:effectLst/>
                        </a:rPr>
                        <a:t>-$6,357</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u="none" strike="noStrike" dirty="0">
                          <a:effectLst/>
                        </a:rPr>
                        <a:t>-7%</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extLst>
                  <a:ext uri="{0D108BD9-81ED-4DB2-BD59-A6C34878D82A}">
                    <a16:rowId xmlns:a16="http://schemas.microsoft.com/office/drawing/2014/main" val="10005"/>
                  </a:ext>
                </a:extLst>
              </a:tr>
              <a:tr h="416724">
                <a:tc vMerge="1">
                  <a:txBody>
                    <a:bodyPr/>
                    <a:lstStyle/>
                    <a:p>
                      <a:endParaRPr lang="en-US"/>
                    </a:p>
                  </a:txBody>
                  <a:tcPr/>
                </a:tc>
                <a:tc>
                  <a:txBody>
                    <a:bodyPr/>
                    <a:lstStyle/>
                    <a:p>
                      <a:pPr algn="l" fontAlgn="b"/>
                      <a:r>
                        <a:rPr lang="en-US" sz="2000" i="1" u="none" strike="noStrike" dirty="0" smtClean="0">
                          <a:effectLst/>
                        </a:rPr>
                        <a:t> University </a:t>
                      </a:r>
                      <a:r>
                        <a:rPr lang="en-US" sz="2000" i="1" u="none" strike="noStrike" dirty="0">
                          <a:effectLst/>
                        </a:rPr>
                        <a:t>at Buffalo</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i="1" u="none" strike="noStrike" dirty="0">
                          <a:effectLst/>
                        </a:rPr>
                        <a:t>$103,259 </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i="1" u="none" strike="noStrike" dirty="0">
                          <a:effectLst/>
                        </a:rPr>
                        <a:t>$94,700 </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i="1" u="none" strike="noStrike" dirty="0">
                          <a:effectLst/>
                        </a:rPr>
                        <a:t>-$8,559</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tc>
                  <a:txBody>
                    <a:bodyPr/>
                    <a:lstStyle/>
                    <a:p>
                      <a:pPr algn="r" fontAlgn="b"/>
                      <a:r>
                        <a:rPr lang="en-US" sz="2000" i="1" u="none" strike="noStrike" dirty="0">
                          <a:effectLst/>
                        </a:rPr>
                        <a:t>-8%</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tx1">
                        <a:lumMod val="20000"/>
                        <a:lumOff val="80000"/>
                      </a:schemeClr>
                    </a:solidFill>
                  </a:tcPr>
                </a:tc>
                <a:extLst>
                  <a:ext uri="{0D108BD9-81ED-4DB2-BD59-A6C34878D82A}">
                    <a16:rowId xmlns:a16="http://schemas.microsoft.com/office/drawing/2014/main" val="10006"/>
                  </a:ext>
                </a:extLst>
              </a:tr>
              <a:tr h="416724">
                <a:tc rowSpan="2">
                  <a:txBody>
                    <a:bodyPr/>
                    <a:lstStyle/>
                    <a:p>
                      <a:pPr algn="l" fontAlgn="ctr"/>
                      <a:r>
                        <a:rPr lang="en-US" sz="2000" u="none" strike="noStrike" dirty="0" smtClean="0">
                          <a:effectLst/>
                        </a:rPr>
                        <a:t> Assistant</a:t>
                      </a:r>
                    </a:p>
                    <a:p>
                      <a:pPr algn="l" fontAlgn="ctr"/>
                      <a:r>
                        <a:rPr lang="en-US" sz="2000" u="none" strike="noStrike" dirty="0" smtClean="0">
                          <a:effectLst/>
                        </a:rPr>
                        <a:t> Professors</a:t>
                      </a:r>
                      <a:endParaRPr lang="en-US" sz="2000" b="1" i="0" u="none" strike="noStrike" dirty="0">
                        <a:solidFill>
                          <a:srgbClr val="000000"/>
                        </a:solidFill>
                        <a:effectLst/>
                        <a:latin typeface="Calibri" panose="020F0502020204030204" pitchFamily="34" charset="0"/>
                      </a:endParaRPr>
                    </a:p>
                  </a:txBody>
                  <a:tcPr marL="9525" marR="9525" marT="9525" marB="0" anchor="ctr">
                    <a:solidFill>
                      <a:schemeClr val="accent1">
                        <a:lumMod val="20000"/>
                        <a:lumOff val="80000"/>
                      </a:schemeClr>
                    </a:solidFill>
                  </a:tcPr>
                </a:tc>
                <a:tc>
                  <a:txBody>
                    <a:bodyPr/>
                    <a:lstStyle/>
                    <a:p>
                      <a:pPr algn="l" fontAlgn="b"/>
                      <a:r>
                        <a:rPr lang="en-US" sz="2000" u="none" strike="noStrike" dirty="0" smtClean="0">
                          <a:effectLst/>
                        </a:rPr>
                        <a:t> All </a:t>
                      </a:r>
                      <a:r>
                        <a:rPr lang="en-US" sz="2000" u="none" strike="noStrike" dirty="0">
                          <a:effectLst/>
                        </a:rPr>
                        <a:t>Public Doctoral</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u="none" strike="noStrike">
                          <a:effectLst/>
                        </a:rPr>
                        <a:t>$80,858 </a:t>
                      </a:r>
                      <a:endParaRPr lang="en-US" sz="2000" b="0" i="0" u="none" strike="noStrike">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u="none" strike="noStrike">
                          <a:effectLst/>
                        </a:rPr>
                        <a:t>$73,741 </a:t>
                      </a:r>
                      <a:endParaRPr lang="en-US" sz="2000" b="0" i="0" u="none" strike="noStrike">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u="none" strike="noStrike">
                          <a:effectLst/>
                        </a:rPr>
                        <a:t>-$7,117</a:t>
                      </a:r>
                      <a:endParaRPr lang="en-US" sz="2000" b="0" i="0" u="none" strike="noStrike">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u="none" strike="noStrike" dirty="0">
                          <a:effectLst/>
                        </a:rPr>
                        <a:t>-9%</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extLst>
                  <a:ext uri="{0D108BD9-81ED-4DB2-BD59-A6C34878D82A}">
                    <a16:rowId xmlns:a16="http://schemas.microsoft.com/office/drawing/2014/main" val="10007"/>
                  </a:ext>
                </a:extLst>
              </a:tr>
              <a:tr h="416724">
                <a:tc vMerge="1">
                  <a:txBody>
                    <a:bodyPr/>
                    <a:lstStyle/>
                    <a:p>
                      <a:endParaRPr lang="en-US"/>
                    </a:p>
                  </a:txBody>
                  <a:tcPr/>
                </a:tc>
                <a:tc>
                  <a:txBody>
                    <a:bodyPr/>
                    <a:lstStyle/>
                    <a:p>
                      <a:pPr algn="l" fontAlgn="b"/>
                      <a:r>
                        <a:rPr lang="en-US" sz="2000" i="1" u="none" strike="noStrike" dirty="0" smtClean="0">
                          <a:effectLst/>
                        </a:rPr>
                        <a:t> University </a:t>
                      </a:r>
                      <a:r>
                        <a:rPr lang="en-US" sz="2000" i="1" u="none" strike="noStrike" dirty="0">
                          <a:effectLst/>
                        </a:rPr>
                        <a:t>at Buffalo</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i="1" u="none" strike="noStrike" dirty="0">
                          <a:effectLst/>
                        </a:rPr>
                        <a:t>$91,774 </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i="1" u="none" strike="noStrike" dirty="0">
                          <a:effectLst/>
                        </a:rPr>
                        <a:t>$83,283 </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i="1" u="none" strike="noStrike" dirty="0">
                          <a:effectLst/>
                        </a:rPr>
                        <a:t>-$8,491</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r" fontAlgn="b"/>
                      <a:r>
                        <a:rPr lang="en-US" sz="2000" i="1" u="none" strike="noStrike" dirty="0">
                          <a:effectLst/>
                        </a:rPr>
                        <a:t>-9%</a:t>
                      </a:r>
                      <a:endParaRPr lang="en-US" sz="2000" b="0" i="1"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extLst>
                  <a:ext uri="{0D108BD9-81ED-4DB2-BD59-A6C34878D82A}">
                    <a16:rowId xmlns:a16="http://schemas.microsoft.com/office/drawing/2014/main" val="10008"/>
                  </a:ext>
                </a:extLst>
              </a:tr>
            </a:tbl>
          </a:graphicData>
        </a:graphic>
      </p:graphicFrame>
      <p:sp>
        <p:nvSpPr>
          <p:cNvPr id="6" name="TextBox 5"/>
          <p:cNvSpPr txBox="1"/>
          <p:nvPr/>
        </p:nvSpPr>
        <p:spPr>
          <a:xfrm>
            <a:off x="684752" y="6543696"/>
            <a:ext cx="9539903" cy="246221"/>
          </a:xfrm>
          <a:prstGeom prst="rect">
            <a:avLst/>
          </a:prstGeom>
          <a:noFill/>
        </p:spPr>
        <p:txBody>
          <a:bodyPr wrap="square" rtlCol="0">
            <a:spAutoFit/>
          </a:bodyPr>
          <a:lstStyle/>
          <a:p>
            <a:r>
              <a:rPr lang="en-US" sz="1000" b="1" dirty="0" smtClean="0"/>
              <a:t>Source: </a:t>
            </a:r>
            <a:r>
              <a:rPr lang="en-US" sz="1000" dirty="0" smtClean="0"/>
              <a:t>All Public Doctoral from Academe March/April 2015, UB from human resource data.</a:t>
            </a:r>
            <a:endParaRPr lang="en-US" sz="1000" dirty="0"/>
          </a:p>
        </p:txBody>
      </p:sp>
    </p:spTree>
    <p:extLst>
      <p:ext uri="{BB962C8B-B14F-4D97-AF65-F5344CB8AC3E}">
        <p14:creationId xmlns:p14="http://schemas.microsoft.com/office/powerpoint/2010/main" val="29163997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69468" y="1035664"/>
            <a:ext cx="10515600" cy="716084"/>
          </a:xfrm>
        </p:spPr>
        <p:txBody>
          <a:bodyPr/>
          <a:lstStyle/>
          <a:p>
            <a:r>
              <a:rPr lang="en-US" dirty="0" smtClean="0"/>
              <a:t>Faculty Salary Distribution</a:t>
            </a:r>
            <a:endParaRPr lang="en-US" dirty="0"/>
          </a:p>
        </p:txBody>
      </p:sp>
      <p:graphicFrame>
        <p:nvGraphicFramePr>
          <p:cNvPr id="6" name="Chart 5"/>
          <p:cNvGraphicFramePr/>
          <p:nvPr/>
        </p:nvGraphicFramePr>
        <p:xfrm>
          <a:off x="301523" y="2192593"/>
          <a:ext cx="3657600" cy="457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extLst>
              <p:ext uri="{D42A27DB-BD31-4B8C-83A1-F6EECF244321}">
                <p14:modId xmlns:p14="http://schemas.microsoft.com/office/powerpoint/2010/main" val="2462602850"/>
              </p:ext>
            </p:extLst>
          </p:nvPr>
        </p:nvGraphicFramePr>
        <p:xfrm>
          <a:off x="4288504" y="2187677"/>
          <a:ext cx="3657600" cy="4572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p:nvPr/>
        </p:nvGraphicFramePr>
        <p:xfrm>
          <a:off x="8019846" y="2182761"/>
          <a:ext cx="3657600" cy="45720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7188571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7" y="2189263"/>
            <a:ext cx="11121789" cy="3790483"/>
          </a:xfrm>
        </p:spPr>
        <p:txBody>
          <a:bodyPr/>
          <a:lstStyle/>
          <a:p>
            <a:endParaRPr lang="en-US" dirty="0" smtClean="0"/>
          </a:p>
          <a:p>
            <a:endParaRPr lang="en-US" dirty="0"/>
          </a:p>
          <a:p>
            <a:endParaRPr lang="en-US" dirty="0"/>
          </a:p>
        </p:txBody>
      </p:sp>
      <p:sp>
        <p:nvSpPr>
          <p:cNvPr id="3" name="Title 2"/>
          <p:cNvSpPr>
            <a:spLocks noGrp="1"/>
          </p:cNvSpPr>
          <p:nvPr>
            <p:ph type="title"/>
          </p:nvPr>
        </p:nvSpPr>
        <p:spPr>
          <a:xfrm>
            <a:off x="569468" y="1222477"/>
            <a:ext cx="10515600" cy="716084"/>
          </a:xfrm>
        </p:spPr>
        <p:txBody>
          <a:bodyPr>
            <a:normAutofit fontScale="90000"/>
          </a:bodyPr>
          <a:lstStyle/>
          <a:p>
            <a:r>
              <a:rPr lang="en-US" dirty="0" smtClean="0"/>
              <a:t>Faculty Salaries Before Regression Analysis</a:t>
            </a:r>
            <a:br>
              <a:rPr lang="en-US" dirty="0" smtClean="0"/>
            </a:br>
            <a:r>
              <a:rPr lang="en-US" sz="2200" dirty="0" smtClean="0"/>
              <a:t>25</a:t>
            </a:r>
            <a:r>
              <a:rPr lang="en-US" sz="2200" baseline="30000" dirty="0" smtClean="0"/>
              <a:t>th</a:t>
            </a:r>
            <a:r>
              <a:rPr lang="en-US" sz="2200" dirty="0" smtClean="0"/>
              <a:t> Percentile, Median, 75</a:t>
            </a:r>
            <a:r>
              <a:rPr lang="en-US" sz="2200" baseline="30000" dirty="0" smtClean="0"/>
              <a:t>th</a:t>
            </a:r>
            <a:r>
              <a:rPr lang="en-US" sz="2200" dirty="0" smtClean="0"/>
              <a:t> Percentile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335900436"/>
              </p:ext>
            </p:extLst>
          </p:nvPr>
        </p:nvGraphicFramePr>
        <p:xfrm>
          <a:off x="569468" y="2428566"/>
          <a:ext cx="10736810" cy="3405124"/>
        </p:xfrm>
        <a:graphic>
          <a:graphicData uri="http://schemas.openxmlformats.org/drawingml/2006/table">
            <a:tbl>
              <a:tblPr firstRow="1" bandRow="1">
                <a:tableStyleId>{5C22544A-7EE6-4342-B048-85BDC9FD1C3A}</a:tableStyleId>
              </a:tblPr>
              <a:tblGrid>
                <a:gridCol w="1073681">
                  <a:extLst>
                    <a:ext uri="{9D8B030D-6E8A-4147-A177-3AD203B41FA5}">
                      <a16:colId xmlns:a16="http://schemas.microsoft.com/office/drawing/2014/main" val="20000"/>
                    </a:ext>
                  </a:extLst>
                </a:gridCol>
                <a:gridCol w="1073681">
                  <a:extLst>
                    <a:ext uri="{9D8B030D-6E8A-4147-A177-3AD203B41FA5}">
                      <a16:colId xmlns:a16="http://schemas.microsoft.com/office/drawing/2014/main" val="20001"/>
                    </a:ext>
                  </a:extLst>
                </a:gridCol>
                <a:gridCol w="1073681">
                  <a:extLst>
                    <a:ext uri="{9D8B030D-6E8A-4147-A177-3AD203B41FA5}">
                      <a16:colId xmlns:a16="http://schemas.microsoft.com/office/drawing/2014/main" val="20002"/>
                    </a:ext>
                  </a:extLst>
                </a:gridCol>
                <a:gridCol w="1073681">
                  <a:extLst>
                    <a:ext uri="{9D8B030D-6E8A-4147-A177-3AD203B41FA5}">
                      <a16:colId xmlns:a16="http://schemas.microsoft.com/office/drawing/2014/main" val="20003"/>
                    </a:ext>
                  </a:extLst>
                </a:gridCol>
                <a:gridCol w="1073681">
                  <a:extLst>
                    <a:ext uri="{9D8B030D-6E8A-4147-A177-3AD203B41FA5}">
                      <a16:colId xmlns:a16="http://schemas.microsoft.com/office/drawing/2014/main" val="20004"/>
                    </a:ext>
                  </a:extLst>
                </a:gridCol>
                <a:gridCol w="1073681">
                  <a:extLst>
                    <a:ext uri="{9D8B030D-6E8A-4147-A177-3AD203B41FA5}">
                      <a16:colId xmlns:a16="http://schemas.microsoft.com/office/drawing/2014/main" val="20005"/>
                    </a:ext>
                  </a:extLst>
                </a:gridCol>
                <a:gridCol w="1073681">
                  <a:extLst>
                    <a:ext uri="{9D8B030D-6E8A-4147-A177-3AD203B41FA5}">
                      <a16:colId xmlns:a16="http://schemas.microsoft.com/office/drawing/2014/main" val="20006"/>
                    </a:ext>
                  </a:extLst>
                </a:gridCol>
                <a:gridCol w="1073681">
                  <a:extLst>
                    <a:ext uri="{9D8B030D-6E8A-4147-A177-3AD203B41FA5}">
                      <a16:colId xmlns:a16="http://schemas.microsoft.com/office/drawing/2014/main" val="20007"/>
                    </a:ext>
                  </a:extLst>
                </a:gridCol>
                <a:gridCol w="1073681">
                  <a:extLst>
                    <a:ext uri="{9D8B030D-6E8A-4147-A177-3AD203B41FA5}">
                      <a16:colId xmlns:a16="http://schemas.microsoft.com/office/drawing/2014/main" val="20008"/>
                    </a:ext>
                  </a:extLst>
                </a:gridCol>
                <a:gridCol w="1073681">
                  <a:extLst>
                    <a:ext uri="{9D8B030D-6E8A-4147-A177-3AD203B41FA5}">
                      <a16:colId xmlns:a16="http://schemas.microsoft.com/office/drawing/2014/main" val="20009"/>
                    </a:ext>
                  </a:extLst>
                </a:gridCol>
              </a:tblGrid>
              <a:tr h="505827">
                <a:tc>
                  <a:txBody>
                    <a:bodyPr/>
                    <a:lstStyle/>
                    <a:p>
                      <a:pPr algn="l" fontAlgn="t"/>
                      <a:endParaRPr lang="en-US" sz="1800" b="0" i="0" u="none" strike="noStrike" dirty="0">
                        <a:solidFill>
                          <a:srgbClr val="666666"/>
                        </a:solidFill>
                        <a:effectLst/>
                        <a:latin typeface="Calibri" panose="020F0502020204030204" pitchFamily="34" charset="0"/>
                      </a:endParaRPr>
                    </a:p>
                  </a:txBody>
                  <a:tcPr marL="9525" marR="9525" marT="9525" marB="0">
                    <a:lnR w="38100" cap="flat" cmpd="sng" algn="ctr">
                      <a:solidFill>
                        <a:schemeClr val="accent6"/>
                      </a:solidFill>
                      <a:prstDash val="solid"/>
                      <a:round/>
                      <a:headEnd type="none" w="med" len="med"/>
                      <a:tailEnd type="none" w="med" len="med"/>
                    </a:lnR>
                    <a:noFill/>
                  </a:tcPr>
                </a:tc>
                <a:tc gridSpan="3">
                  <a:txBody>
                    <a:bodyPr/>
                    <a:lstStyle/>
                    <a:p>
                      <a:pPr algn="ctr"/>
                      <a:r>
                        <a:rPr lang="en-US" sz="1800" dirty="0" smtClean="0">
                          <a:latin typeface="Calibri" panose="020F0502020204030204" pitchFamily="34" charset="0"/>
                        </a:rPr>
                        <a:t>Assistant</a:t>
                      </a:r>
                      <a:r>
                        <a:rPr lang="en-US" sz="1800" baseline="0" dirty="0" smtClean="0">
                          <a:latin typeface="Calibri" panose="020F0502020204030204" pitchFamily="34" charset="0"/>
                        </a:rPr>
                        <a:t> Professor</a:t>
                      </a:r>
                      <a:endParaRPr lang="en-US" sz="1800" dirty="0">
                        <a:latin typeface="Calibri" panose="020F0502020204030204" pitchFamily="34" charset="0"/>
                      </a:endParaRPr>
                    </a:p>
                  </a:txBody>
                  <a:tcP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tcPr>
                </a:tc>
                <a:tc hMerge="1">
                  <a:txBody>
                    <a:bodyPr/>
                    <a:lstStyle/>
                    <a:p>
                      <a:endParaRPr lang="en-US" sz="1400" dirty="0">
                        <a:latin typeface="Calibri" panose="020F0502020204030204" pitchFamily="34" charset="0"/>
                      </a:endParaRPr>
                    </a:p>
                  </a:txBody>
                  <a:tcPr/>
                </a:tc>
                <a:tc hMerge="1">
                  <a:txBody>
                    <a:bodyPr/>
                    <a:lstStyle/>
                    <a:p>
                      <a:endParaRPr lang="en-US" sz="1400" baseline="0" dirty="0" smtClean="0">
                        <a:latin typeface="Calibri" panose="020F0502020204030204" pitchFamily="34" charset="0"/>
                      </a:endParaRPr>
                    </a:p>
                  </a:txBody>
                  <a:tcPr/>
                </a:tc>
                <a:tc gridSpan="3">
                  <a:txBody>
                    <a:bodyPr/>
                    <a:lstStyle/>
                    <a:p>
                      <a:pPr algn="ctr"/>
                      <a:r>
                        <a:rPr lang="en-US" sz="1800" dirty="0" smtClean="0">
                          <a:latin typeface="Calibri" panose="020F0502020204030204" pitchFamily="34" charset="0"/>
                        </a:rPr>
                        <a:t>Associate Professor</a:t>
                      </a:r>
                      <a:endParaRPr lang="en-US" sz="1800" dirty="0">
                        <a:latin typeface="Calibri" panose="020F0502020204030204" pitchFamily="34" charset="0"/>
                      </a:endParaRPr>
                    </a:p>
                  </a:txBody>
                  <a:tcP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tcPr>
                </a:tc>
                <a:tc hMerge="1">
                  <a:txBody>
                    <a:bodyPr/>
                    <a:lstStyle/>
                    <a:p>
                      <a:endParaRPr lang="en-US" sz="1400" dirty="0">
                        <a:latin typeface="Calibri" panose="020F0502020204030204" pitchFamily="34" charset="0"/>
                      </a:endParaRPr>
                    </a:p>
                  </a:txBody>
                  <a:tcPr/>
                </a:tc>
                <a:tc hMerge="1">
                  <a:txBody>
                    <a:bodyPr/>
                    <a:lstStyle/>
                    <a:p>
                      <a:endParaRPr lang="en-US" sz="1400" baseline="0" dirty="0" smtClean="0">
                        <a:latin typeface="Calibri" panose="020F0502020204030204" pitchFamily="34" charset="0"/>
                      </a:endParaRPr>
                    </a:p>
                  </a:txBody>
                  <a:tcPr/>
                </a:tc>
                <a:tc gridSpan="3">
                  <a:txBody>
                    <a:bodyPr/>
                    <a:lstStyle/>
                    <a:p>
                      <a:pPr algn="ctr"/>
                      <a:r>
                        <a:rPr lang="en-US" sz="1800" dirty="0" smtClean="0">
                          <a:latin typeface="Calibri" panose="020F0502020204030204" pitchFamily="34" charset="0"/>
                        </a:rPr>
                        <a:t>Professor</a:t>
                      </a:r>
                      <a:endParaRPr lang="en-US" sz="1800" dirty="0">
                        <a:latin typeface="Calibri" panose="020F0502020204030204" pitchFamily="34" charset="0"/>
                      </a:endParaRPr>
                    </a:p>
                  </a:txBody>
                  <a:tcP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tcPr>
                </a:tc>
                <a:tc hMerge="1">
                  <a:txBody>
                    <a:bodyPr/>
                    <a:lstStyle/>
                    <a:p>
                      <a:endParaRPr lang="en-US" sz="1400" dirty="0">
                        <a:latin typeface="Calibri" panose="020F0502020204030204" pitchFamily="34" charset="0"/>
                      </a:endParaRPr>
                    </a:p>
                  </a:txBody>
                  <a:tcPr/>
                </a:tc>
                <a:tc hMerge="1">
                  <a:txBody>
                    <a:bodyPr/>
                    <a:lstStyle/>
                    <a:p>
                      <a:endParaRPr lang="en-US" sz="1400" baseline="0" dirty="0" smtClean="0">
                        <a:latin typeface="Calibri" panose="020F0502020204030204" pitchFamily="34" charset="0"/>
                      </a:endParaRPr>
                    </a:p>
                  </a:txBody>
                  <a:tcPr/>
                </a:tc>
                <a:extLst>
                  <a:ext uri="{0D108BD9-81ED-4DB2-BD59-A6C34878D82A}">
                    <a16:rowId xmlns:a16="http://schemas.microsoft.com/office/drawing/2014/main" val="10000"/>
                  </a:ext>
                </a:extLst>
              </a:tr>
              <a:tr h="755481">
                <a:tc>
                  <a:txBody>
                    <a:bodyPr/>
                    <a:lstStyle/>
                    <a:p>
                      <a:pPr algn="l" fontAlgn="t"/>
                      <a:endParaRPr lang="en-US" sz="1800" b="0" i="0" u="none" strike="noStrike" dirty="0">
                        <a:solidFill>
                          <a:srgbClr val="666666"/>
                        </a:solidFill>
                        <a:effectLst/>
                        <a:latin typeface="Calibri" panose="020F0502020204030204" pitchFamily="34" charset="0"/>
                      </a:endParaRPr>
                    </a:p>
                  </a:txBody>
                  <a:tcPr marL="9525" marR="9525" marT="9525" marB="0">
                    <a:lnR w="38100" cap="flat" cmpd="sng" algn="ctr">
                      <a:solidFill>
                        <a:schemeClr val="accent6"/>
                      </a:solidFill>
                      <a:prstDash val="solid"/>
                      <a:round/>
                      <a:headEnd type="none" w="med" len="med"/>
                      <a:tailEnd type="none" w="med" len="med"/>
                    </a:lnR>
                    <a:lnB w="38100" cap="flat" cmpd="sng" algn="ctr">
                      <a:solidFill>
                        <a:schemeClr val="accent6"/>
                      </a:solidFill>
                      <a:prstDash val="solid"/>
                      <a:round/>
                      <a:headEnd type="none" w="med" len="med"/>
                      <a:tailEnd type="none" w="med" len="med"/>
                    </a:lnB>
                    <a:solidFill>
                      <a:schemeClr val="bg1"/>
                    </a:solidFill>
                  </a:tcPr>
                </a:tc>
                <a:tc>
                  <a:txBody>
                    <a:bodyPr/>
                    <a:lstStyle/>
                    <a:p>
                      <a:pPr algn="ctr"/>
                      <a:r>
                        <a:rPr lang="en-US" sz="1600" dirty="0" smtClean="0">
                          <a:latin typeface="Calibri" panose="020F0502020204030204" pitchFamily="34" charset="0"/>
                        </a:rPr>
                        <a:t>25</a:t>
                      </a:r>
                      <a:r>
                        <a:rPr lang="en-US" sz="1600" baseline="30000" dirty="0" smtClean="0">
                          <a:latin typeface="Calibri" panose="020F0502020204030204" pitchFamily="34" charset="0"/>
                        </a:rPr>
                        <a:t>th</a:t>
                      </a:r>
                      <a:r>
                        <a:rPr lang="en-US" sz="1600" dirty="0" smtClean="0">
                          <a:latin typeface="Calibri" panose="020F0502020204030204" pitchFamily="34" charset="0"/>
                        </a:rPr>
                        <a:t> Percentile</a:t>
                      </a:r>
                      <a:endParaRPr lang="en-US" sz="1600" dirty="0">
                        <a:latin typeface="Calibri" panose="020F0502020204030204" pitchFamily="34" charset="0"/>
                      </a:endParaRPr>
                    </a:p>
                  </a:txBody>
                  <a:tcPr anchor="b">
                    <a:lnL w="38100" cap="flat" cmpd="sng" algn="ctr">
                      <a:solidFill>
                        <a:schemeClr val="accent6"/>
                      </a:solidFill>
                      <a:prstDash val="solid"/>
                      <a:round/>
                      <a:headEnd type="none" w="med" len="med"/>
                      <a:tailEnd type="none" w="med" len="med"/>
                    </a:lnL>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solidFill>
                      <a:schemeClr val="accent1">
                        <a:lumMod val="20000"/>
                        <a:lumOff val="80000"/>
                      </a:schemeClr>
                    </a:solidFill>
                  </a:tcPr>
                </a:tc>
                <a:tc>
                  <a:txBody>
                    <a:bodyPr/>
                    <a:lstStyle/>
                    <a:p>
                      <a:pPr algn="ctr"/>
                      <a:r>
                        <a:rPr lang="en-US" sz="1600" dirty="0" smtClean="0">
                          <a:latin typeface="Calibri" panose="020F0502020204030204" pitchFamily="34" charset="0"/>
                        </a:rPr>
                        <a:t>Median</a:t>
                      </a:r>
                      <a:endParaRPr lang="en-US" sz="1600" dirty="0">
                        <a:latin typeface="Calibri" panose="020F0502020204030204" pitchFamily="34" charset="0"/>
                      </a:endParaRPr>
                    </a:p>
                  </a:txBody>
                  <a:tcPr anchor="b">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solidFill>
                      <a:schemeClr val="accent1">
                        <a:lumMod val="20000"/>
                        <a:lumOff val="80000"/>
                      </a:schemeClr>
                    </a:solidFill>
                  </a:tcPr>
                </a:tc>
                <a:tc>
                  <a:txBody>
                    <a:bodyPr/>
                    <a:lstStyle/>
                    <a:p>
                      <a:pPr algn="ctr"/>
                      <a:r>
                        <a:rPr lang="en-US" sz="1600" dirty="0" smtClean="0">
                          <a:latin typeface="Calibri" panose="020F0502020204030204" pitchFamily="34" charset="0"/>
                        </a:rPr>
                        <a:t>75</a:t>
                      </a:r>
                      <a:r>
                        <a:rPr lang="en-US" sz="1600" baseline="30000" dirty="0" smtClean="0">
                          <a:latin typeface="Calibri" panose="020F0502020204030204" pitchFamily="34" charset="0"/>
                        </a:rPr>
                        <a:t>th</a:t>
                      </a:r>
                      <a:r>
                        <a:rPr lang="en-US" sz="1600" baseline="0" dirty="0" smtClean="0">
                          <a:latin typeface="Calibri" panose="020F0502020204030204" pitchFamily="34" charset="0"/>
                        </a:rPr>
                        <a:t> Percentile</a:t>
                      </a:r>
                    </a:p>
                  </a:txBody>
                  <a:tcPr anchor="b">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solidFill>
                      <a:schemeClr val="accent1">
                        <a:lumMod val="20000"/>
                        <a:lumOff val="80000"/>
                      </a:schemeClr>
                    </a:solidFill>
                  </a:tcPr>
                </a:tc>
                <a:tc>
                  <a:txBody>
                    <a:bodyPr/>
                    <a:lstStyle/>
                    <a:p>
                      <a:pPr algn="ctr"/>
                      <a:r>
                        <a:rPr lang="en-US" sz="1600" dirty="0" smtClean="0">
                          <a:latin typeface="Calibri" panose="020F0502020204030204" pitchFamily="34" charset="0"/>
                        </a:rPr>
                        <a:t>25</a:t>
                      </a:r>
                      <a:r>
                        <a:rPr lang="en-US" sz="1600" baseline="30000" dirty="0" smtClean="0">
                          <a:latin typeface="Calibri" panose="020F0502020204030204" pitchFamily="34" charset="0"/>
                        </a:rPr>
                        <a:t>th</a:t>
                      </a:r>
                      <a:r>
                        <a:rPr lang="en-US" sz="1600" dirty="0" smtClean="0">
                          <a:latin typeface="Calibri" panose="020F0502020204030204" pitchFamily="34" charset="0"/>
                        </a:rPr>
                        <a:t> Percentile</a:t>
                      </a:r>
                      <a:endParaRPr lang="en-US" sz="1600" dirty="0">
                        <a:latin typeface="Calibri" panose="020F0502020204030204" pitchFamily="34" charset="0"/>
                      </a:endParaRPr>
                    </a:p>
                  </a:txBody>
                  <a:tcPr anchor="b">
                    <a:lnL w="38100" cap="flat" cmpd="sng" algn="ctr">
                      <a:solidFill>
                        <a:schemeClr val="accent6"/>
                      </a:solidFill>
                      <a:prstDash val="solid"/>
                      <a:round/>
                      <a:headEnd type="none" w="med" len="med"/>
                      <a:tailEnd type="none" w="med" len="med"/>
                    </a:lnL>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solidFill>
                      <a:schemeClr val="accent1">
                        <a:lumMod val="20000"/>
                        <a:lumOff val="80000"/>
                      </a:schemeClr>
                    </a:solidFill>
                  </a:tcPr>
                </a:tc>
                <a:tc>
                  <a:txBody>
                    <a:bodyPr/>
                    <a:lstStyle/>
                    <a:p>
                      <a:pPr algn="ctr"/>
                      <a:r>
                        <a:rPr lang="en-US" sz="1600" dirty="0" smtClean="0">
                          <a:latin typeface="Calibri" panose="020F0502020204030204" pitchFamily="34" charset="0"/>
                        </a:rPr>
                        <a:t>Median</a:t>
                      </a:r>
                      <a:endParaRPr lang="en-US" sz="1600" dirty="0">
                        <a:latin typeface="Calibri" panose="020F0502020204030204" pitchFamily="34" charset="0"/>
                      </a:endParaRPr>
                    </a:p>
                  </a:txBody>
                  <a:tcPr anchor="b">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solidFill>
                      <a:schemeClr val="accent1">
                        <a:lumMod val="20000"/>
                        <a:lumOff val="80000"/>
                      </a:schemeClr>
                    </a:solidFill>
                  </a:tcPr>
                </a:tc>
                <a:tc>
                  <a:txBody>
                    <a:bodyPr/>
                    <a:lstStyle/>
                    <a:p>
                      <a:pPr algn="ctr"/>
                      <a:r>
                        <a:rPr lang="en-US" sz="1600" dirty="0" smtClean="0">
                          <a:latin typeface="Calibri" panose="020F0502020204030204" pitchFamily="34" charset="0"/>
                        </a:rPr>
                        <a:t>75</a:t>
                      </a:r>
                      <a:r>
                        <a:rPr lang="en-US" sz="1600" baseline="30000" dirty="0" smtClean="0">
                          <a:latin typeface="Calibri" panose="020F0502020204030204" pitchFamily="34" charset="0"/>
                        </a:rPr>
                        <a:t>th</a:t>
                      </a:r>
                      <a:r>
                        <a:rPr lang="en-US" sz="1600" baseline="0" dirty="0" smtClean="0">
                          <a:latin typeface="Calibri" panose="020F0502020204030204" pitchFamily="34" charset="0"/>
                        </a:rPr>
                        <a:t> Percentile</a:t>
                      </a:r>
                    </a:p>
                  </a:txBody>
                  <a:tcPr anchor="b">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solidFill>
                      <a:schemeClr val="accent1">
                        <a:lumMod val="20000"/>
                        <a:lumOff val="80000"/>
                      </a:schemeClr>
                    </a:solidFill>
                  </a:tcPr>
                </a:tc>
                <a:tc>
                  <a:txBody>
                    <a:bodyPr/>
                    <a:lstStyle/>
                    <a:p>
                      <a:pPr algn="ctr"/>
                      <a:r>
                        <a:rPr lang="en-US" sz="1600" dirty="0" smtClean="0">
                          <a:latin typeface="Calibri" panose="020F0502020204030204" pitchFamily="34" charset="0"/>
                        </a:rPr>
                        <a:t>25</a:t>
                      </a:r>
                      <a:r>
                        <a:rPr lang="en-US" sz="1600" baseline="30000" dirty="0" smtClean="0">
                          <a:latin typeface="Calibri" panose="020F0502020204030204" pitchFamily="34" charset="0"/>
                        </a:rPr>
                        <a:t>th</a:t>
                      </a:r>
                      <a:r>
                        <a:rPr lang="en-US" sz="1600" dirty="0" smtClean="0">
                          <a:latin typeface="Calibri" panose="020F0502020204030204" pitchFamily="34" charset="0"/>
                        </a:rPr>
                        <a:t> Percentile</a:t>
                      </a:r>
                      <a:endParaRPr lang="en-US" sz="1600" dirty="0">
                        <a:latin typeface="Calibri" panose="020F0502020204030204" pitchFamily="34" charset="0"/>
                      </a:endParaRPr>
                    </a:p>
                  </a:txBody>
                  <a:tcPr anchor="b">
                    <a:lnL w="38100" cap="flat" cmpd="sng" algn="ctr">
                      <a:solidFill>
                        <a:schemeClr val="accent6"/>
                      </a:solidFill>
                      <a:prstDash val="solid"/>
                      <a:round/>
                      <a:headEnd type="none" w="med" len="med"/>
                      <a:tailEnd type="none" w="med" len="med"/>
                    </a:lnL>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solidFill>
                      <a:schemeClr val="accent1">
                        <a:lumMod val="20000"/>
                        <a:lumOff val="80000"/>
                      </a:schemeClr>
                    </a:solidFill>
                  </a:tcPr>
                </a:tc>
                <a:tc>
                  <a:txBody>
                    <a:bodyPr/>
                    <a:lstStyle/>
                    <a:p>
                      <a:pPr algn="ctr"/>
                      <a:r>
                        <a:rPr lang="en-US" sz="1600" dirty="0" smtClean="0">
                          <a:latin typeface="Calibri" panose="020F0502020204030204" pitchFamily="34" charset="0"/>
                        </a:rPr>
                        <a:t>Median</a:t>
                      </a:r>
                      <a:endParaRPr lang="en-US" sz="1600" dirty="0">
                        <a:latin typeface="Calibri" panose="020F0502020204030204" pitchFamily="34" charset="0"/>
                      </a:endParaRPr>
                    </a:p>
                  </a:txBody>
                  <a:tcPr anchor="b">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solidFill>
                      <a:schemeClr val="accent1">
                        <a:lumMod val="20000"/>
                        <a:lumOff val="80000"/>
                      </a:schemeClr>
                    </a:solidFill>
                  </a:tcPr>
                </a:tc>
                <a:tc>
                  <a:txBody>
                    <a:bodyPr/>
                    <a:lstStyle/>
                    <a:p>
                      <a:pPr algn="ctr"/>
                      <a:r>
                        <a:rPr lang="en-US" sz="1600" dirty="0" smtClean="0">
                          <a:latin typeface="Calibri" panose="020F0502020204030204" pitchFamily="34" charset="0"/>
                        </a:rPr>
                        <a:t>75</a:t>
                      </a:r>
                      <a:r>
                        <a:rPr lang="en-US" sz="1600" baseline="30000" dirty="0" smtClean="0">
                          <a:latin typeface="Calibri" panose="020F0502020204030204" pitchFamily="34" charset="0"/>
                        </a:rPr>
                        <a:t>th</a:t>
                      </a:r>
                      <a:r>
                        <a:rPr lang="en-US" sz="1600" baseline="0" dirty="0" smtClean="0">
                          <a:latin typeface="Calibri" panose="020F0502020204030204" pitchFamily="34" charset="0"/>
                        </a:rPr>
                        <a:t> Percentile</a:t>
                      </a:r>
                    </a:p>
                  </a:txBody>
                  <a:tcPr anchor="b">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38100" cap="flat" cmpd="sng" algn="ctr">
                      <a:solidFill>
                        <a:schemeClr val="accent6"/>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1071908">
                <a:tc>
                  <a:txBody>
                    <a:bodyPr/>
                    <a:lstStyle/>
                    <a:p>
                      <a:pPr algn="ctr" fontAlgn="t"/>
                      <a:r>
                        <a:rPr lang="en-US" sz="1800" b="0" i="0" u="none" strike="noStrike" dirty="0" smtClean="0">
                          <a:solidFill>
                            <a:srgbClr val="666666"/>
                          </a:solidFill>
                          <a:effectLst/>
                          <a:latin typeface="Calibri" panose="020F0502020204030204" pitchFamily="34" charset="0"/>
                        </a:rPr>
                        <a:t>Female</a:t>
                      </a:r>
                      <a:endParaRPr lang="en-US" sz="1800" b="0" i="0" u="none" strike="noStrike" dirty="0">
                        <a:solidFill>
                          <a:srgbClr val="666666"/>
                        </a:solidFill>
                        <a:effectLst/>
                        <a:latin typeface="Calibri" panose="020F0502020204030204" pitchFamily="34" charset="0"/>
                      </a:endParaRPr>
                    </a:p>
                  </a:txBody>
                  <a:tcPr marL="9525" marR="9525" marT="9525" marB="0" anchor="ct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tcPr>
                </a:tc>
                <a:tc>
                  <a:txBody>
                    <a:bodyPr/>
                    <a:lstStyle/>
                    <a:p>
                      <a:pPr algn="ctr" fontAlgn="ctr"/>
                      <a:r>
                        <a:rPr lang="en-US" sz="1800" b="0" i="0" u="none" strike="noStrike" dirty="0" smtClean="0">
                          <a:solidFill>
                            <a:srgbClr val="333333"/>
                          </a:solidFill>
                          <a:effectLst/>
                          <a:latin typeface="Calibri" panose="020F0502020204030204" pitchFamily="34" charset="0"/>
                        </a:rPr>
                        <a:t>$66,865</a:t>
                      </a:r>
                      <a:endParaRPr lang="en-US" sz="1800" b="0" i="0" u="none" strike="noStrike" dirty="0">
                        <a:solidFill>
                          <a:srgbClr val="333333"/>
                        </a:solidFill>
                        <a:effectLst/>
                        <a:latin typeface="Calibri" panose="020F0502020204030204" pitchFamily="34" charset="0"/>
                      </a:endParaRPr>
                    </a:p>
                  </a:txBody>
                  <a:tcPr marL="9525" marR="9525" marT="9525" marB="0" anchor="ctr">
                    <a:lnL w="38100" cap="flat" cmpd="sng" algn="ctr">
                      <a:solidFill>
                        <a:schemeClr val="accent6"/>
                      </a:solidFill>
                      <a:prstDash val="solid"/>
                      <a:round/>
                      <a:headEnd type="none" w="med" len="med"/>
                      <a:tailEnd type="none" w="med" len="med"/>
                    </a:lnL>
                    <a:lnT w="38100" cap="flat" cmpd="sng" algn="ctr">
                      <a:solidFill>
                        <a:schemeClr val="accent6"/>
                      </a:solidFill>
                      <a:prstDash val="solid"/>
                      <a:round/>
                      <a:headEnd type="none" w="med" len="med"/>
                      <a:tailEnd type="none" w="med" len="med"/>
                    </a:lnT>
                  </a:tcPr>
                </a:tc>
                <a:tc>
                  <a:txBody>
                    <a:bodyPr/>
                    <a:lstStyle/>
                    <a:p>
                      <a:pPr algn="ctr" fontAlgn="ctr"/>
                      <a:r>
                        <a:rPr lang="en-US" sz="1800" b="0" i="0" u="none" strike="noStrike" dirty="0" smtClean="0">
                          <a:solidFill>
                            <a:srgbClr val="333333"/>
                          </a:solidFill>
                          <a:effectLst/>
                          <a:latin typeface="Calibri" panose="020F0502020204030204" pitchFamily="34" charset="0"/>
                        </a:rPr>
                        <a:t>$72,792</a:t>
                      </a:r>
                      <a:endParaRPr lang="en-US" sz="1800" b="0" i="0" u="none" strike="noStrike" dirty="0">
                        <a:solidFill>
                          <a:srgbClr val="333333"/>
                        </a:solidFill>
                        <a:effectLst/>
                        <a:latin typeface="Calibri" panose="020F0502020204030204" pitchFamily="34" charset="0"/>
                      </a:endParaRPr>
                    </a:p>
                  </a:txBody>
                  <a:tcPr marL="9525" marR="9525" marT="9525" marB="0" anchor="ctr">
                    <a:lnT w="38100" cap="flat" cmpd="sng" algn="ctr">
                      <a:solidFill>
                        <a:schemeClr val="accent6"/>
                      </a:solidFill>
                      <a:prstDash val="solid"/>
                      <a:round/>
                      <a:headEnd type="none" w="med" len="med"/>
                      <a:tailEnd type="none" w="med" len="med"/>
                    </a:lnT>
                  </a:tcPr>
                </a:tc>
                <a:tc>
                  <a:txBody>
                    <a:bodyPr/>
                    <a:lstStyle/>
                    <a:p>
                      <a:pPr algn="ctr" fontAlgn="ctr"/>
                      <a:r>
                        <a:rPr lang="en-US" sz="1800" b="0" i="0" u="none" strike="noStrike" dirty="0" smtClean="0">
                          <a:solidFill>
                            <a:srgbClr val="333333"/>
                          </a:solidFill>
                          <a:effectLst/>
                          <a:latin typeface="Calibri" panose="020F0502020204030204" pitchFamily="34" charset="0"/>
                        </a:rPr>
                        <a:t>$92,825</a:t>
                      </a:r>
                      <a:endParaRPr lang="en-US" sz="1800" b="0" i="0" u="none" strike="noStrike" dirty="0">
                        <a:solidFill>
                          <a:srgbClr val="333333"/>
                        </a:solidFill>
                        <a:effectLst/>
                        <a:latin typeface="Calibri" panose="020F0502020204030204" pitchFamily="34" charset="0"/>
                      </a:endParaRPr>
                    </a:p>
                  </a:txBody>
                  <a:tcPr marL="9525" marR="9525" marT="9525" marB="0" anchor="ctr">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tcPr>
                </a:tc>
                <a:tc>
                  <a:txBody>
                    <a:bodyPr/>
                    <a:lstStyle/>
                    <a:p>
                      <a:pPr algn="ctr" fontAlgn="ctr"/>
                      <a:r>
                        <a:rPr lang="en-US" sz="1800" b="0" i="0" u="none" strike="noStrike" dirty="0" smtClean="0">
                          <a:solidFill>
                            <a:srgbClr val="333333"/>
                          </a:solidFill>
                          <a:effectLst/>
                          <a:latin typeface="Calibri" panose="020F0502020204030204" pitchFamily="34" charset="0"/>
                        </a:rPr>
                        <a:t>$80,046</a:t>
                      </a:r>
                      <a:endParaRPr lang="en-US" sz="1800" b="0" i="0" u="none" strike="noStrike" dirty="0">
                        <a:solidFill>
                          <a:srgbClr val="333333"/>
                        </a:solidFill>
                        <a:effectLst/>
                        <a:latin typeface="Calibri" panose="020F0502020204030204" pitchFamily="34" charset="0"/>
                      </a:endParaRPr>
                    </a:p>
                  </a:txBody>
                  <a:tcPr marL="9525" marR="9525" marT="9525" marB="0" anchor="ctr">
                    <a:lnL w="38100" cap="flat" cmpd="sng" algn="ctr">
                      <a:solidFill>
                        <a:schemeClr val="accent6"/>
                      </a:solidFill>
                      <a:prstDash val="solid"/>
                      <a:round/>
                      <a:headEnd type="none" w="med" len="med"/>
                      <a:tailEnd type="none" w="med" len="med"/>
                    </a:lnL>
                    <a:lnT w="38100" cap="flat" cmpd="sng" algn="ctr">
                      <a:solidFill>
                        <a:schemeClr val="accent6"/>
                      </a:solidFill>
                      <a:prstDash val="solid"/>
                      <a:round/>
                      <a:headEnd type="none" w="med" len="med"/>
                      <a:tailEnd type="none" w="med" len="med"/>
                    </a:lnT>
                  </a:tcPr>
                </a:tc>
                <a:tc>
                  <a:txBody>
                    <a:bodyPr/>
                    <a:lstStyle/>
                    <a:p>
                      <a:pPr algn="ctr" fontAlgn="ctr"/>
                      <a:r>
                        <a:rPr lang="en-US" sz="1800" b="0" i="0" u="none" strike="noStrike" dirty="0" smtClean="0">
                          <a:solidFill>
                            <a:srgbClr val="333333"/>
                          </a:solidFill>
                          <a:effectLst/>
                          <a:latin typeface="Calibri" panose="020F0502020204030204" pitchFamily="34" charset="0"/>
                        </a:rPr>
                        <a:t>$87,558</a:t>
                      </a:r>
                      <a:endParaRPr lang="en-US" sz="1800" b="0" i="0" u="none" strike="noStrike" dirty="0">
                        <a:solidFill>
                          <a:srgbClr val="333333"/>
                        </a:solidFill>
                        <a:effectLst/>
                        <a:latin typeface="Calibri" panose="020F0502020204030204" pitchFamily="34" charset="0"/>
                      </a:endParaRPr>
                    </a:p>
                  </a:txBody>
                  <a:tcPr marL="9525" marR="9525" marT="9525" marB="0" anchor="ctr">
                    <a:lnT w="38100" cap="flat" cmpd="sng" algn="ctr">
                      <a:solidFill>
                        <a:schemeClr val="accent6"/>
                      </a:solidFill>
                      <a:prstDash val="solid"/>
                      <a:round/>
                      <a:headEnd type="none" w="med" len="med"/>
                      <a:tailEnd type="none" w="med" len="med"/>
                    </a:lnT>
                  </a:tcPr>
                </a:tc>
                <a:tc>
                  <a:txBody>
                    <a:bodyPr/>
                    <a:lstStyle/>
                    <a:p>
                      <a:pPr algn="ctr" fontAlgn="ctr"/>
                      <a:r>
                        <a:rPr lang="en-US" sz="1800" b="0" i="0" u="none" strike="noStrike" dirty="0" smtClean="0">
                          <a:solidFill>
                            <a:srgbClr val="333333"/>
                          </a:solidFill>
                          <a:effectLst/>
                          <a:latin typeface="Calibri" panose="020F0502020204030204" pitchFamily="34" charset="0"/>
                        </a:rPr>
                        <a:t>$104,561</a:t>
                      </a:r>
                      <a:endParaRPr lang="en-US" sz="1800" b="0" i="0" u="none" strike="noStrike" dirty="0">
                        <a:solidFill>
                          <a:srgbClr val="333333"/>
                        </a:solidFill>
                        <a:effectLst/>
                        <a:latin typeface="Calibri" panose="020F0502020204030204" pitchFamily="34" charset="0"/>
                      </a:endParaRPr>
                    </a:p>
                  </a:txBody>
                  <a:tcPr marL="9525" marR="9525" marT="9525" marB="0" anchor="ctr">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tcPr>
                </a:tc>
                <a:tc>
                  <a:txBody>
                    <a:bodyPr/>
                    <a:lstStyle/>
                    <a:p>
                      <a:pPr algn="ctr" fontAlgn="ctr"/>
                      <a:r>
                        <a:rPr lang="en-US" sz="1800" b="0" i="0" u="none" strike="noStrike" dirty="0" smtClean="0">
                          <a:solidFill>
                            <a:srgbClr val="333333"/>
                          </a:solidFill>
                          <a:effectLst/>
                          <a:latin typeface="Calibri" panose="020F0502020204030204" pitchFamily="34" charset="0"/>
                        </a:rPr>
                        <a:t>$111,716</a:t>
                      </a:r>
                      <a:endParaRPr lang="en-US" sz="1800" b="0" i="0" u="none" strike="noStrike" dirty="0">
                        <a:solidFill>
                          <a:srgbClr val="333333"/>
                        </a:solidFill>
                        <a:effectLst/>
                        <a:latin typeface="Calibri" panose="020F0502020204030204" pitchFamily="34" charset="0"/>
                      </a:endParaRPr>
                    </a:p>
                  </a:txBody>
                  <a:tcPr marL="9525" marR="9525" marT="9525" marB="0" anchor="ctr">
                    <a:lnL w="38100" cap="flat" cmpd="sng" algn="ctr">
                      <a:solidFill>
                        <a:schemeClr val="accent6"/>
                      </a:solidFill>
                      <a:prstDash val="solid"/>
                      <a:round/>
                      <a:headEnd type="none" w="med" len="med"/>
                      <a:tailEnd type="none" w="med" len="med"/>
                    </a:lnL>
                    <a:lnT w="38100" cap="flat" cmpd="sng" algn="ctr">
                      <a:solidFill>
                        <a:schemeClr val="accent6"/>
                      </a:solidFill>
                      <a:prstDash val="solid"/>
                      <a:round/>
                      <a:headEnd type="none" w="med" len="med"/>
                      <a:tailEnd type="none" w="med" len="med"/>
                    </a:lnT>
                  </a:tcPr>
                </a:tc>
                <a:tc>
                  <a:txBody>
                    <a:bodyPr/>
                    <a:lstStyle/>
                    <a:p>
                      <a:pPr algn="ctr" fontAlgn="ctr"/>
                      <a:r>
                        <a:rPr lang="en-US" sz="1800" b="0" i="0" u="none" strike="noStrike" dirty="0" smtClean="0">
                          <a:solidFill>
                            <a:srgbClr val="333333"/>
                          </a:solidFill>
                          <a:effectLst/>
                          <a:latin typeface="Calibri" panose="020F0502020204030204" pitchFamily="34" charset="0"/>
                        </a:rPr>
                        <a:t>$127,430</a:t>
                      </a:r>
                      <a:endParaRPr lang="en-US" sz="1800" b="0" i="0" u="none" strike="noStrike" dirty="0">
                        <a:solidFill>
                          <a:srgbClr val="333333"/>
                        </a:solidFill>
                        <a:effectLst/>
                        <a:latin typeface="Calibri" panose="020F0502020204030204" pitchFamily="34" charset="0"/>
                      </a:endParaRPr>
                    </a:p>
                  </a:txBody>
                  <a:tcPr marL="9525" marR="9525" marT="9525" marB="0" anchor="ctr">
                    <a:lnT w="38100" cap="flat" cmpd="sng" algn="ctr">
                      <a:solidFill>
                        <a:schemeClr val="accent6"/>
                      </a:solidFill>
                      <a:prstDash val="solid"/>
                      <a:round/>
                      <a:headEnd type="none" w="med" len="med"/>
                      <a:tailEnd type="none" w="med" len="med"/>
                    </a:lnT>
                  </a:tcPr>
                </a:tc>
                <a:tc>
                  <a:txBody>
                    <a:bodyPr/>
                    <a:lstStyle/>
                    <a:p>
                      <a:pPr algn="ctr" fontAlgn="ctr"/>
                      <a:r>
                        <a:rPr lang="en-US" sz="1800" b="0" i="0" u="none" strike="noStrike" dirty="0" smtClean="0">
                          <a:solidFill>
                            <a:srgbClr val="333333"/>
                          </a:solidFill>
                          <a:effectLst/>
                          <a:latin typeface="Calibri" panose="020F0502020204030204" pitchFamily="34" charset="0"/>
                        </a:rPr>
                        <a:t>$155,972</a:t>
                      </a:r>
                      <a:endParaRPr lang="en-US" sz="1800" b="0" i="0" u="none" strike="noStrike" dirty="0">
                        <a:solidFill>
                          <a:srgbClr val="333333"/>
                        </a:solidFill>
                        <a:effectLst/>
                        <a:latin typeface="Calibri" panose="020F0502020204030204" pitchFamily="34" charset="0"/>
                      </a:endParaRPr>
                    </a:p>
                  </a:txBody>
                  <a:tcPr marL="9525" marR="9525" marT="9525" marB="0" anchor="ctr">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tcPr>
                </a:tc>
                <a:extLst>
                  <a:ext uri="{0D108BD9-81ED-4DB2-BD59-A6C34878D82A}">
                    <a16:rowId xmlns:a16="http://schemas.microsoft.com/office/drawing/2014/main" val="10002"/>
                  </a:ext>
                </a:extLst>
              </a:tr>
              <a:tr h="1071908">
                <a:tc>
                  <a:txBody>
                    <a:bodyPr/>
                    <a:lstStyle/>
                    <a:p>
                      <a:pPr algn="ctr"/>
                      <a:r>
                        <a:rPr lang="en-US" sz="1800" dirty="0" smtClean="0">
                          <a:latin typeface="Calibri" panose="020F0502020204030204" pitchFamily="34" charset="0"/>
                        </a:rPr>
                        <a:t>Male</a:t>
                      </a:r>
                      <a:endParaRPr lang="en-US" sz="1800" dirty="0">
                        <a:latin typeface="Calibri" panose="020F0502020204030204" pitchFamily="34" charset="0"/>
                      </a:endParaRPr>
                    </a:p>
                  </a:txBody>
                  <a:tcPr anchor="ct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B w="38100" cap="flat" cmpd="sng" algn="ctr">
                      <a:solidFill>
                        <a:schemeClr val="accent6"/>
                      </a:solidFill>
                      <a:prstDash val="solid"/>
                      <a:round/>
                      <a:headEnd type="none" w="med" len="med"/>
                      <a:tailEnd type="none" w="med" len="med"/>
                    </a:lnB>
                  </a:tcPr>
                </a:tc>
                <a:tc>
                  <a:txBody>
                    <a:bodyPr/>
                    <a:lstStyle/>
                    <a:p>
                      <a:pPr algn="ctr" fontAlgn="ctr"/>
                      <a:r>
                        <a:rPr lang="en-US" sz="1800" b="0" i="0" u="none" strike="noStrike" dirty="0" smtClean="0">
                          <a:solidFill>
                            <a:srgbClr val="333333"/>
                          </a:solidFill>
                          <a:effectLst/>
                          <a:latin typeface="Calibri" panose="020F0502020204030204" pitchFamily="34" charset="0"/>
                        </a:rPr>
                        <a:t>$71,398</a:t>
                      </a:r>
                      <a:endParaRPr lang="en-US" sz="1800" b="0" i="0" u="none" strike="noStrike" dirty="0">
                        <a:solidFill>
                          <a:srgbClr val="333333"/>
                        </a:solidFill>
                        <a:effectLst/>
                        <a:latin typeface="Calibri" panose="020F0502020204030204" pitchFamily="34" charset="0"/>
                      </a:endParaRPr>
                    </a:p>
                  </a:txBody>
                  <a:tcPr marL="9525" marR="9525" marT="9525" marB="0" anchor="ctr">
                    <a:lnL w="38100" cap="flat" cmpd="sng" algn="ctr">
                      <a:solidFill>
                        <a:schemeClr val="accent6"/>
                      </a:solidFill>
                      <a:prstDash val="solid"/>
                      <a:round/>
                      <a:headEnd type="none" w="med" len="med"/>
                      <a:tailEnd type="none" w="med" len="med"/>
                    </a:lnL>
                    <a:lnB w="38100" cap="flat" cmpd="sng" algn="ctr">
                      <a:solidFill>
                        <a:schemeClr val="accent6"/>
                      </a:solidFill>
                      <a:prstDash val="solid"/>
                      <a:round/>
                      <a:headEnd type="none" w="med" len="med"/>
                      <a:tailEnd type="none" w="med" len="med"/>
                    </a:lnB>
                  </a:tcPr>
                </a:tc>
                <a:tc>
                  <a:txBody>
                    <a:bodyPr/>
                    <a:lstStyle/>
                    <a:p>
                      <a:pPr algn="ctr" fontAlgn="ctr"/>
                      <a:r>
                        <a:rPr lang="en-US" sz="1800" b="0" i="0" u="none" strike="noStrike" dirty="0" smtClean="0">
                          <a:solidFill>
                            <a:srgbClr val="333333"/>
                          </a:solidFill>
                          <a:effectLst/>
                          <a:latin typeface="Calibri" panose="020F0502020204030204" pitchFamily="34" charset="0"/>
                        </a:rPr>
                        <a:t>$91,270</a:t>
                      </a:r>
                      <a:endParaRPr lang="en-US" sz="1800" b="0" i="0" u="none" strike="noStrike" dirty="0">
                        <a:solidFill>
                          <a:srgbClr val="333333"/>
                        </a:solidFill>
                        <a:effectLst/>
                        <a:latin typeface="Calibri" panose="020F0502020204030204" pitchFamily="34" charset="0"/>
                      </a:endParaRPr>
                    </a:p>
                  </a:txBody>
                  <a:tcPr marL="9525" marR="9525" marT="9525" marB="0" anchor="ctr">
                    <a:lnB w="38100" cap="flat" cmpd="sng" algn="ctr">
                      <a:solidFill>
                        <a:schemeClr val="accent6"/>
                      </a:solidFill>
                      <a:prstDash val="solid"/>
                      <a:round/>
                      <a:headEnd type="none" w="med" len="med"/>
                      <a:tailEnd type="none" w="med" len="med"/>
                    </a:lnB>
                  </a:tcPr>
                </a:tc>
                <a:tc>
                  <a:txBody>
                    <a:bodyPr/>
                    <a:lstStyle/>
                    <a:p>
                      <a:pPr algn="ctr" fontAlgn="ctr"/>
                      <a:r>
                        <a:rPr lang="en-US" sz="1800" b="0" i="0" u="none" strike="noStrike" dirty="0" smtClean="0">
                          <a:solidFill>
                            <a:srgbClr val="333333"/>
                          </a:solidFill>
                          <a:effectLst/>
                          <a:latin typeface="Calibri" panose="020F0502020204030204" pitchFamily="34" charset="0"/>
                        </a:rPr>
                        <a:t>$94,911</a:t>
                      </a:r>
                      <a:endParaRPr lang="en-US" sz="1800" b="0" i="0" u="none" strike="noStrike" dirty="0">
                        <a:solidFill>
                          <a:srgbClr val="333333"/>
                        </a:solidFill>
                        <a:effectLst/>
                        <a:latin typeface="Calibri" panose="020F0502020204030204" pitchFamily="34" charset="0"/>
                      </a:endParaRPr>
                    </a:p>
                  </a:txBody>
                  <a:tcPr marL="9525" marR="9525" marT="9525" marB="0" anchor="ctr">
                    <a:lnR w="38100" cap="flat" cmpd="sng" algn="ctr">
                      <a:solidFill>
                        <a:schemeClr val="accent6"/>
                      </a:solidFill>
                      <a:prstDash val="solid"/>
                      <a:round/>
                      <a:headEnd type="none" w="med" len="med"/>
                      <a:tailEnd type="none" w="med" len="med"/>
                    </a:lnR>
                    <a:lnB w="38100" cap="flat" cmpd="sng" algn="ctr">
                      <a:solidFill>
                        <a:schemeClr val="accent6"/>
                      </a:solidFill>
                      <a:prstDash val="solid"/>
                      <a:round/>
                      <a:headEnd type="none" w="med" len="med"/>
                      <a:tailEnd type="none" w="med" len="med"/>
                    </a:lnB>
                  </a:tcPr>
                </a:tc>
                <a:tc>
                  <a:txBody>
                    <a:bodyPr/>
                    <a:lstStyle/>
                    <a:p>
                      <a:pPr algn="ctr" fontAlgn="ctr"/>
                      <a:r>
                        <a:rPr lang="en-US" sz="1800" b="0" i="0" u="none" strike="noStrike" dirty="0" smtClean="0">
                          <a:solidFill>
                            <a:srgbClr val="333333"/>
                          </a:solidFill>
                          <a:effectLst/>
                          <a:latin typeface="Calibri" panose="020F0502020204030204" pitchFamily="34" charset="0"/>
                        </a:rPr>
                        <a:t>$83,536</a:t>
                      </a:r>
                      <a:endParaRPr lang="en-US" sz="1800" b="0" i="0" u="none" strike="noStrike" dirty="0">
                        <a:solidFill>
                          <a:srgbClr val="333333"/>
                        </a:solidFill>
                        <a:effectLst/>
                        <a:latin typeface="Calibri" panose="020F0502020204030204" pitchFamily="34" charset="0"/>
                      </a:endParaRPr>
                    </a:p>
                  </a:txBody>
                  <a:tcPr marL="9525" marR="9525" marT="9525" marB="0" anchor="ctr">
                    <a:lnL w="38100" cap="flat" cmpd="sng" algn="ctr">
                      <a:solidFill>
                        <a:schemeClr val="accent6"/>
                      </a:solidFill>
                      <a:prstDash val="solid"/>
                      <a:round/>
                      <a:headEnd type="none" w="med" len="med"/>
                      <a:tailEnd type="none" w="med" len="med"/>
                    </a:lnL>
                    <a:lnB w="38100" cap="flat" cmpd="sng" algn="ctr">
                      <a:solidFill>
                        <a:schemeClr val="accent6"/>
                      </a:solidFill>
                      <a:prstDash val="solid"/>
                      <a:round/>
                      <a:headEnd type="none" w="med" len="med"/>
                      <a:tailEnd type="none" w="med" len="med"/>
                    </a:lnB>
                  </a:tcPr>
                </a:tc>
                <a:tc>
                  <a:txBody>
                    <a:bodyPr/>
                    <a:lstStyle/>
                    <a:p>
                      <a:pPr algn="ctr" fontAlgn="ctr"/>
                      <a:r>
                        <a:rPr lang="en-US" sz="1800" b="0" i="0" u="none" strike="noStrike" dirty="0" smtClean="0">
                          <a:solidFill>
                            <a:srgbClr val="333333"/>
                          </a:solidFill>
                          <a:effectLst/>
                          <a:latin typeface="Calibri" panose="020F0502020204030204" pitchFamily="34" charset="0"/>
                        </a:rPr>
                        <a:t>$94,926</a:t>
                      </a:r>
                      <a:endParaRPr lang="en-US" sz="1800" b="0" i="0" u="none" strike="noStrike" dirty="0">
                        <a:solidFill>
                          <a:srgbClr val="333333"/>
                        </a:solidFill>
                        <a:effectLst/>
                        <a:latin typeface="Calibri" panose="020F0502020204030204" pitchFamily="34" charset="0"/>
                      </a:endParaRPr>
                    </a:p>
                  </a:txBody>
                  <a:tcPr marL="9525" marR="9525" marT="9525" marB="0" anchor="ctr">
                    <a:lnB w="38100" cap="flat" cmpd="sng" algn="ctr">
                      <a:solidFill>
                        <a:schemeClr val="accent6"/>
                      </a:solidFill>
                      <a:prstDash val="solid"/>
                      <a:round/>
                      <a:headEnd type="none" w="med" len="med"/>
                      <a:tailEnd type="none" w="med" len="med"/>
                    </a:lnB>
                  </a:tcPr>
                </a:tc>
                <a:tc>
                  <a:txBody>
                    <a:bodyPr/>
                    <a:lstStyle/>
                    <a:p>
                      <a:pPr algn="ctr" fontAlgn="ctr"/>
                      <a:r>
                        <a:rPr lang="en-US" sz="1800" b="0" i="0" u="none" strike="noStrike" dirty="0" smtClean="0">
                          <a:solidFill>
                            <a:srgbClr val="333333"/>
                          </a:solidFill>
                          <a:effectLst/>
                          <a:latin typeface="Calibri" panose="020F0502020204030204" pitchFamily="34" charset="0"/>
                        </a:rPr>
                        <a:t>$116,943</a:t>
                      </a:r>
                      <a:endParaRPr lang="en-US" sz="1800" b="0" i="0" u="none" strike="noStrike" dirty="0">
                        <a:solidFill>
                          <a:srgbClr val="333333"/>
                        </a:solidFill>
                        <a:effectLst/>
                        <a:latin typeface="Calibri" panose="020F0502020204030204" pitchFamily="34" charset="0"/>
                      </a:endParaRPr>
                    </a:p>
                  </a:txBody>
                  <a:tcPr marL="9525" marR="9525" marT="9525" marB="0" anchor="ctr">
                    <a:lnR w="38100" cap="flat" cmpd="sng" algn="ctr">
                      <a:solidFill>
                        <a:schemeClr val="accent6"/>
                      </a:solidFill>
                      <a:prstDash val="solid"/>
                      <a:round/>
                      <a:headEnd type="none" w="med" len="med"/>
                      <a:tailEnd type="none" w="med" len="med"/>
                    </a:lnR>
                    <a:lnB w="38100" cap="flat" cmpd="sng" algn="ctr">
                      <a:solidFill>
                        <a:schemeClr val="accent6"/>
                      </a:solidFill>
                      <a:prstDash val="solid"/>
                      <a:round/>
                      <a:headEnd type="none" w="med" len="med"/>
                      <a:tailEnd type="none" w="med" len="med"/>
                    </a:lnB>
                  </a:tcPr>
                </a:tc>
                <a:tc>
                  <a:txBody>
                    <a:bodyPr/>
                    <a:lstStyle/>
                    <a:p>
                      <a:pPr algn="ctr" fontAlgn="ctr"/>
                      <a:r>
                        <a:rPr lang="en-US" sz="1800" b="0" i="0" u="none" strike="noStrike" dirty="0" smtClean="0">
                          <a:solidFill>
                            <a:srgbClr val="333333"/>
                          </a:solidFill>
                          <a:effectLst/>
                          <a:latin typeface="Calibri" panose="020F0502020204030204" pitchFamily="34" charset="0"/>
                        </a:rPr>
                        <a:t>$120,065</a:t>
                      </a:r>
                      <a:endParaRPr lang="en-US" sz="1800" b="0" i="0" u="none" strike="noStrike" dirty="0">
                        <a:solidFill>
                          <a:srgbClr val="333333"/>
                        </a:solidFill>
                        <a:effectLst/>
                        <a:latin typeface="Calibri" panose="020F0502020204030204" pitchFamily="34" charset="0"/>
                      </a:endParaRPr>
                    </a:p>
                  </a:txBody>
                  <a:tcPr marL="9525" marR="9525" marT="9525" marB="0" anchor="ctr">
                    <a:lnL w="38100" cap="flat" cmpd="sng" algn="ctr">
                      <a:solidFill>
                        <a:schemeClr val="accent6"/>
                      </a:solidFill>
                      <a:prstDash val="solid"/>
                      <a:round/>
                      <a:headEnd type="none" w="med" len="med"/>
                      <a:tailEnd type="none" w="med" len="med"/>
                    </a:lnL>
                    <a:lnB w="38100" cap="flat" cmpd="sng" algn="ctr">
                      <a:solidFill>
                        <a:schemeClr val="accent6"/>
                      </a:solidFill>
                      <a:prstDash val="solid"/>
                      <a:round/>
                      <a:headEnd type="none" w="med" len="med"/>
                      <a:tailEnd type="none" w="med" len="med"/>
                    </a:lnB>
                  </a:tcPr>
                </a:tc>
                <a:tc>
                  <a:txBody>
                    <a:bodyPr/>
                    <a:lstStyle/>
                    <a:p>
                      <a:pPr algn="ctr" fontAlgn="ctr"/>
                      <a:r>
                        <a:rPr lang="en-US" sz="1800" b="0" i="0" u="none" strike="noStrike" dirty="0" smtClean="0">
                          <a:solidFill>
                            <a:srgbClr val="333333"/>
                          </a:solidFill>
                          <a:effectLst/>
                          <a:latin typeface="Calibri" panose="020F0502020204030204" pitchFamily="34" charset="0"/>
                        </a:rPr>
                        <a:t>$142,743</a:t>
                      </a:r>
                      <a:endParaRPr lang="en-US" sz="1800" b="0" i="0" u="none" strike="noStrike" dirty="0">
                        <a:solidFill>
                          <a:srgbClr val="333333"/>
                        </a:solidFill>
                        <a:effectLst/>
                        <a:latin typeface="Calibri" panose="020F0502020204030204" pitchFamily="34" charset="0"/>
                      </a:endParaRPr>
                    </a:p>
                  </a:txBody>
                  <a:tcPr marL="9525" marR="9525" marT="9525" marB="0" anchor="ctr">
                    <a:lnB w="38100" cap="flat" cmpd="sng" algn="ctr">
                      <a:solidFill>
                        <a:schemeClr val="accent6"/>
                      </a:solidFill>
                      <a:prstDash val="solid"/>
                      <a:round/>
                      <a:headEnd type="none" w="med" len="med"/>
                      <a:tailEnd type="none" w="med" len="med"/>
                    </a:lnB>
                  </a:tcPr>
                </a:tc>
                <a:tc>
                  <a:txBody>
                    <a:bodyPr/>
                    <a:lstStyle/>
                    <a:p>
                      <a:pPr algn="ctr" fontAlgn="ctr"/>
                      <a:r>
                        <a:rPr lang="en-US" sz="1800" b="0" i="0" u="none" strike="noStrike" dirty="0" smtClean="0">
                          <a:solidFill>
                            <a:srgbClr val="333333"/>
                          </a:solidFill>
                          <a:effectLst/>
                          <a:latin typeface="Calibri" panose="020F0502020204030204" pitchFamily="34" charset="0"/>
                        </a:rPr>
                        <a:t>$177,185</a:t>
                      </a:r>
                      <a:endParaRPr lang="en-US" sz="1800" b="0" i="0" u="none" strike="noStrike" dirty="0">
                        <a:solidFill>
                          <a:srgbClr val="333333"/>
                        </a:solidFill>
                        <a:effectLst/>
                        <a:latin typeface="Calibri" panose="020F0502020204030204" pitchFamily="34" charset="0"/>
                      </a:endParaRPr>
                    </a:p>
                  </a:txBody>
                  <a:tcPr marL="9525" marR="9525" marT="9525" marB="0" anchor="ctr">
                    <a:lnR w="38100" cap="flat" cmpd="sng" algn="ctr">
                      <a:solidFill>
                        <a:schemeClr val="accent6"/>
                      </a:solidFill>
                      <a:prstDash val="solid"/>
                      <a:round/>
                      <a:headEnd type="none" w="med" len="med"/>
                      <a:tailEnd type="none" w="med" len="med"/>
                    </a:lnR>
                    <a:lnB w="3810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6" name="TextBox 5"/>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42303704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5018" y="933146"/>
            <a:ext cx="10515600" cy="557986"/>
          </a:xfrm>
        </p:spPr>
        <p:txBody>
          <a:bodyPr>
            <a:normAutofit fontScale="90000"/>
          </a:bodyPr>
          <a:lstStyle/>
          <a:p>
            <a:r>
              <a:rPr lang="en-US" dirty="0" smtClean="0"/>
              <a:t>Contribution of Variables to Base Differences in Salaries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419876938"/>
              </p:ext>
            </p:extLst>
          </p:nvPr>
        </p:nvGraphicFramePr>
        <p:xfrm>
          <a:off x="1321808" y="1432560"/>
          <a:ext cx="8998452" cy="5425440"/>
        </p:xfrm>
        <a:graphic>
          <a:graphicData uri="http://schemas.openxmlformats.org/drawingml/2006/table">
            <a:tbl>
              <a:tblPr firstRow="1" bandRow="1">
                <a:tableStyleId>{5C22544A-7EE6-4342-B048-85BDC9FD1C3A}</a:tableStyleId>
              </a:tblPr>
              <a:tblGrid>
                <a:gridCol w="4101218">
                  <a:extLst>
                    <a:ext uri="{9D8B030D-6E8A-4147-A177-3AD203B41FA5}">
                      <a16:colId xmlns:a16="http://schemas.microsoft.com/office/drawing/2014/main" val="848168728"/>
                    </a:ext>
                  </a:extLst>
                </a:gridCol>
                <a:gridCol w="2696566">
                  <a:extLst>
                    <a:ext uri="{9D8B030D-6E8A-4147-A177-3AD203B41FA5}">
                      <a16:colId xmlns:a16="http://schemas.microsoft.com/office/drawing/2014/main" val="1024252558"/>
                    </a:ext>
                  </a:extLst>
                </a:gridCol>
                <a:gridCol w="2200668">
                  <a:extLst>
                    <a:ext uri="{9D8B030D-6E8A-4147-A177-3AD203B41FA5}">
                      <a16:colId xmlns:a16="http://schemas.microsoft.com/office/drawing/2014/main" val="1966861123"/>
                    </a:ext>
                  </a:extLst>
                </a:gridCol>
              </a:tblGrid>
              <a:tr h="575804">
                <a:tc>
                  <a:txBody>
                    <a:bodyPr/>
                    <a:lstStyle/>
                    <a:p>
                      <a:pPr algn="ctr"/>
                      <a:r>
                        <a:rPr lang="en-US" sz="1600" smtClean="0">
                          <a:solidFill>
                            <a:schemeClr val="tx1">
                              <a:lumMod val="50000"/>
                            </a:schemeClr>
                          </a:solidFill>
                        </a:rPr>
                        <a:t>Variables</a:t>
                      </a:r>
                      <a:r>
                        <a:rPr lang="en-US" sz="1600" baseline="0" smtClean="0">
                          <a:solidFill>
                            <a:schemeClr val="tx1">
                              <a:lumMod val="50000"/>
                            </a:schemeClr>
                          </a:solidFill>
                        </a:rPr>
                        <a:t> Considered</a:t>
                      </a:r>
                      <a:endParaRPr lang="en-US" sz="1600" dirty="0">
                        <a:solidFill>
                          <a:schemeClr val="tx1">
                            <a:lumMod val="50000"/>
                          </a:schemeClr>
                        </a:solidFill>
                      </a:endParaRPr>
                    </a:p>
                  </a:txBody>
                  <a:tcPr anchor="b">
                    <a:noFill/>
                  </a:tcPr>
                </a:tc>
                <a:tc>
                  <a:txBody>
                    <a:bodyPr/>
                    <a:lstStyle/>
                    <a:p>
                      <a:pPr algn="ctr"/>
                      <a:r>
                        <a:rPr lang="en-US" sz="1600" dirty="0" smtClean="0"/>
                        <a:t>Remaining Difference in Salaries by Gender</a:t>
                      </a:r>
                    </a:p>
                    <a:p>
                      <a:pPr algn="ctr"/>
                      <a:r>
                        <a:rPr lang="en-US" sz="1600" dirty="0" smtClean="0"/>
                        <a:t>Female – Male</a:t>
                      </a:r>
                      <a:r>
                        <a:rPr lang="en-US" sz="1600" baseline="0" dirty="0" smtClean="0"/>
                        <a:t> </a:t>
                      </a:r>
                      <a:r>
                        <a:rPr lang="en-US" sz="1600" dirty="0" smtClean="0"/>
                        <a:t>Salaries</a:t>
                      </a:r>
                      <a:endParaRPr lang="en-US" sz="1600" dirty="0"/>
                    </a:p>
                  </a:txBody>
                  <a:tcPr anchor="b"/>
                </a:tc>
                <a:tc>
                  <a:txBody>
                    <a:bodyPr/>
                    <a:lstStyle/>
                    <a:p>
                      <a:pPr algn="ctr"/>
                      <a:r>
                        <a:rPr lang="en-US" sz="1600" dirty="0" smtClean="0"/>
                        <a:t>Difference Amount Accounted For</a:t>
                      </a:r>
                      <a:endParaRPr lang="en-US" sz="1600" dirty="0"/>
                    </a:p>
                  </a:txBody>
                  <a:tcPr anchor="b"/>
                </a:tc>
                <a:extLst>
                  <a:ext uri="{0D108BD9-81ED-4DB2-BD59-A6C34878D82A}">
                    <a16:rowId xmlns:a16="http://schemas.microsoft.com/office/drawing/2014/main" val="2305152377"/>
                  </a:ext>
                </a:extLst>
              </a:tr>
              <a:tr h="256350">
                <a:tc>
                  <a:txBody>
                    <a:bodyPr/>
                    <a:lstStyle/>
                    <a:p>
                      <a:pPr marL="342900" indent="-342900">
                        <a:buFont typeface="Arial" panose="020B0604020202020204" pitchFamily="34" charset="0"/>
                        <a:buChar char="•"/>
                      </a:pPr>
                      <a:r>
                        <a:rPr lang="en-US" sz="1400" dirty="0" smtClean="0"/>
                        <a:t>Gender</a:t>
                      </a:r>
                      <a:endParaRPr lang="en-US" sz="1400" dirty="0"/>
                    </a:p>
                  </a:txBody>
                  <a:tcPr/>
                </a:tc>
                <a:tc>
                  <a:txBody>
                    <a:bodyPr/>
                    <a:lstStyle/>
                    <a:p>
                      <a:pPr algn="r"/>
                      <a:r>
                        <a:rPr lang="en-US" sz="1400" dirty="0" smtClean="0"/>
                        <a:t>- $17,630</a:t>
                      </a:r>
                      <a:endParaRPr lang="en-US" sz="1400" dirty="0"/>
                    </a:p>
                  </a:txBody>
                  <a:tcPr anchor="b"/>
                </a:tc>
                <a:tc>
                  <a:txBody>
                    <a:bodyPr/>
                    <a:lstStyle/>
                    <a:p>
                      <a:pPr algn="r"/>
                      <a:endParaRPr lang="en-US" sz="1400" dirty="0"/>
                    </a:p>
                  </a:txBody>
                  <a:tcPr anchor="b"/>
                </a:tc>
                <a:extLst>
                  <a:ext uri="{0D108BD9-81ED-4DB2-BD59-A6C34878D82A}">
                    <a16:rowId xmlns:a16="http://schemas.microsoft.com/office/drawing/2014/main" val="1996843696"/>
                  </a:ext>
                </a:extLst>
              </a:tr>
              <a:tr h="464308">
                <a:tc>
                  <a:txBody>
                    <a:bodyPr/>
                    <a:lstStyle/>
                    <a:p>
                      <a:pPr marL="285750" indent="-285750">
                        <a:buFont typeface="Arial" panose="020B0604020202020204" pitchFamily="34" charset="0"/>
                        <a:buChar char="•"/>
                      </a:pPr>
                      <a:r>
                        <a:rPr lang="en-US" sz="1400" dirty="0" smtClean="0"/>
                        <a:t>Gender</a:t>
                      </a:r>
                    </a:p>
                    <a:p>
                      <a:pPr marL="285750" indent="-285750">
                        <a:buFont typeface="Arial" panose="020B0604020202020204" pitchFamily="34" charset="0"/>
                        <a:buChar char="•"/>
                      </a:pPr>
                      <a:r>
                        <a:rPr lang="en-US" sz="1400" dirty="0" smtClean="0"/>
                        <a:t>Departments</a:t>
                      </a:r>
                      <a:endParaRPr lang="en-US" sz="1400" dirty="0"/>
                    </a:p>
                  </a:txBody>
                  <a:tcPr/>
                </a:tc>
                <a:tc>
                  <a:txBody>
                    <a:bodyPr/>
                    <a:lstStyle/>
                    <a:p>
                      <a:pPr algn="r"/>
                      <a:r>
                        <a:rPr lang="en-US" sz="1400" dirty="0" smtClean="0"/>
                        <a:t>- $8,393</a:t>
                      </a:r>
                      <a:endParaRPr lang="en-US" sz="1400" dirty="0"/>
                    </a:p>
                  </a:txBody>
                  <a:tcPr anchor="b"/>
                </a:tc>
                <a:tc>
                  <a:txBody>
                    <a:bodyPr/>
                    <a:lstStyle/>
                    <a:p>
                      <a:pPr algn="r"/>
                      <a:r>
                        <a:rPr lang="en-US" sz="1400" dirty="0" smtClean="0"/>
                        <a:t>$9,237</a:t>
                      </a:r>
                      <a:endParaRPr lang="en-US" sz="1400" dirty="0"/>
                    </a:p>
                  </a:txBody>
                  <a:tcPr anchor="b"/>
                </a:tc>
                <a:extLst>
                  <a:ext uri="{0D108BD9-81ED-4DB2-BD59-A6C34878D82A}">
                    <a16:rowId xmlns:a16="http://schemas.microsoft.com/office/drawing/2014/main" val="1281927961"/>
                  </a:ext>
                </a:extLst>
              </a:tr>
              <a:tr h="464308">
                <a:tc>
                  <a:txBody>
                    <a:bodyPr/>
                    <a:lstStyle/>
                    <a:p>
                      <a:pPr marL="285750" indent="-285750">
                        <a:buFont typeface="Arial" panose="020B0604020202020204" pitchFamily="34" charset="0"/>
                        <a:buChar char="•"/>
                      </a:pPr>
                      <a:r>
                        <a:rPr lang="en-US" sz="1400" dirty="0" smtClean="0"/>
                        <a:t>Gender</a:t>
                      </a:r>
                    </a:p>
                    <a:p>
                      <a:pPr marL="285750" indent="-285750">
                        <a:buFont typeface="Arial" panose="020B0604020202020204" pitchFamily="34" charset="0"/>
                        <a:buChar char="•"/>
                      </a:pPr>
                      <a:r>
                        <a:rPr lang="en-US" sz="1400" dirty="0" smtClean="0"/>
                        <a:t>Departments</a:t>
                      </a:r>
                    </a:p>
                    <a:p>
                      <a:pPr marL="285750" indent="-285750">
                        <a:buFont typeface="Arial" panose="020B0604020202020204" pitchFamily="34" charset="0"/>
                        <a:buChar char="•"/>
                      </a:pPr>
                      <a:r>
                        <a:rPr lang="en-US" sz="1400" dirty="0" smtClean="0"/>
                        <a:t>Current Rank</a:t>
                      </a:r>
                      <a:endParaRPr lang="en-US" sz="1400" dirty="0"/>
                    </a:p>
                  </a:txBody>
                  <a:tcPr/>
                </a:tc>
                <a:tc>
                  <a:txBody>
                    <a:bodyPr/>
                    <a:lstStyle/>
                    <a:p>
                      <a:pPr algn="r"/>
                      <a:r>
                        <a:rPr lang="en-US" sz="1400" dirty="0" smtClean="0"/>
                        <a:t>- $3,498</a:t>
                      </a:r>
                      <a:endParaRPr lang="en-US" sz="1400" dirty="0"/>
                    </a:p>
                  </a:txBody>
                  <a:tcPr anchor="b"/>
                </a:tc>
                <a:tc>
                  <a:txBody>
                    <a:bodyPr/>
                    <a:lstStyle/>
                    <a:p>
                      <a:pPr algn="r"/>
                      <a:r>
                        <a:rPr lang="en-US" sz="1400" dirty="0" smtClean="0"/>
                        <a:t>$4,895</a:t>
                      </a:r>
                      <a:endParaRPr lang="en-US" sz="1400" dirty="0"/>
                    </a:p>
                  </a:txBody>
                  <a:tcPr anchor="b"/>
                </a:tc>
                <a:extLst>
                  <a:ext uri="{0D108BD9-81ED-4DB2-BD59-A6C34878D82A}">
                    <a16:rowId xmlns:a16="http://schemas.microsoft.com/office/drawing/2014/main" val="3129902977"/>
                  </a:ext>
                </a:extLst>
              </a:tr>
              <a:tr h="464308">
                <a:tc>
                  <a:txBody>
                    <a:bodyPr/>
                    <a:lstStyle/>
                    <a:p>
                      <a:pPr marL="285750" indent="-285750">
                        <a:buFont typeface="Arial" panose="020B0604020202020204" pitchFamily="34" charset="0"/>
                        <a:buChar char="•"/>
                      </a:pPr>
                      <a:r>
                        <a:rPr lang="en-US" sz="1400" dirty="0" smtClean="0"/>
                        <a:t>Gender</a:t>
                      </a:r>
                    </a:p>
                    <a:p>
                      <a:pPr marL="285750" indent="-285750">
                        <a:buFont typeface="Arial" panose="020B0604020202020204" pitchFamily="34" charset="0"/>
                        <a:buChar char="•"/>
                      </a:pPr>
                      <a:r>
                        <a:rPr lang="en-US" sz="1400" dirty="0" smtClean="0"/>
                        <a:t>Departments</a:t>
                      </a:r>
                    </a:p>
                    <a:p>
                      <a:pPr marL="285750" indent="-285750">
                        <a:buFont typeface="Arial" panose="020B0604020202020204" pitchFamily="34" charset="0"/>
                        <a:buChar char="•"/>
                      </a:pPr>
                      <a:r>
                        <a:rPr lang="en-US" sz="1400" dirty="0" smtClean="0"/>
                        <a:t>Current Rank</a:t>
                      </a:r>
                    </a:p>
                    <a:p>
                      <a:pPr marL="285750" indent="-285750">
                        <a:buFont typeface="Arial" panose="020B0604020202020204" pitchFamily="34" charset="0"/>
                        <a:buChar char="•"/>
                      </a:pPr>
                      <a:r>
                        <a:rPr lang="en-US" sz="1400" dirty="0" smtClean="0"/>
                        <a:t>Rank</a:t>
                      </a:r>
                      <a:r>
                        <a:rPr lang="en-US" sz="1400" baseline="0" dirty="0" smtClean="0"/>
                        <a:t> at Hire</a:t>
                      </a:r>
                      <a:endParaRPr lang="en-US" sz="1400" dirty="0"/>
                    </a:p>
                  </a:txBody>
                  <a:tcPr/>
                </a:tc>
                <a:tc>
                  <a:txBody>
                    <a:bodyPr/>
                    <a:lstStyle/>
                    <a:p>
                      <a:pPr algn="r"/>
                      <a:r>
                        <a:rPr lang="en-US" sz="1400" dirty="0" smtClean="0"/>
                        <a:t>- $1,407</a:t>
                      </a:r>
                      <a:endParaRPr lang="en-US" sz="1400" dirty="0"/>
                    </a:p>
                  </a:txBody>
                  <a:tcPr anchor="b"/>
                </a:tc>
                <a:tc>
                  <a:txBody>
                    <a:bodyPr/>
                    <a:lstStyle/>
                    <a:p>
                      <a:pPr algn="r"/>
                      <a:r>
                        <a:rPr lang="en-US" sz="1400" dirty="0" smtClean="0"/>
                        <a:t>$2,091</a:t>
                      </a:r>
                      <a:endParaRPr lang="en-US" sz="1400" dirty="0"/>
                    </a:p>
                  </a:txBody>
                  <a:tcPr anchor="b"/>
                </a:tc>
                <a:extLst>
                  <a:ext uri="{0D108BD9-81ED-4DB2-BD59-A6C34878D82A}">
                    <a16:rowId xmlns:a16="http://schemas.microsoft.com/office/drawing/2014/main" val="771960922"/>
                  </a:ext>
                </a:extLst>
              </a:tr>
              <a:tr h="464308">
                <a:tc>
                  <a:txBody>
                    <a:bodyPr/>
                    <a:lstStyle/>
                    <a:p>
                      <a:pPr marL="285750" indent="-285750">
                        <a:buFont typeface="Arial" panose="020B0604020202020204" pitchFamily="34" charset="0"/>
                        <a:buChar char="•"/>
                      </a:pPr>
                      <a:r>
                        <a:rPr lang="en-US" sz="1400" dirty="0" smtClean="0"/>
                        <a:t>Gender</a:t>
                      </a:r>
                    </a:p>
                    <a:p>
                      <a:pPr marL="285750" indent="-285750">
                        <a:buFont typeface="Arial" panose="020B0604020202020204" pitchFamily="34" charset="0"/>
                        <a:buChar char="•"/>
                      </a:pPr>
                      <a:r>
                        <a:rPr lang="en-US" sz="1400" dirty="0" smtClean="0"/>
                        <a:t>Departments</a:t>
                      </a:r>
                    </a:p>
                    <a:p>
                      <a:pPr marL="285750" indent="-285750">
                        <a:buFont typeface="Arial" panose="020B0604020202020204" pitchFamily="34" charset="0"/>
                        <a:buChar char="•"/>
                      </a:pPr>
                      <a:r>
                        <a:rPr lang="en-US" sz="1400" dirty="0" smtClean="0"/>
                        <a:t>Current</a:t>
                      </a:r>
                      <a:r>
                        <a:rPr lang="en-US" sz="1400" baseline="0" dirty="0" smtClean="0"/>
                        <a:t> Rank</a:t>
                      </a:r>
                    </a:p>
                    <a:p>
                      <a:pPr marL="285750" indent="-285750">
                        <a:buFont typeface="Arial" panose="020B0604020202020204" pitchFamily="34" charset="0"/>
                        <a:buChar char="•"/>
                      </a:pPr>
                      <a:r>
                        <a:rPr lang="en-US" sz="1400" dirty="0" smtClean="0"/>
                        <a:t>Time in Rank</a:t>
                      </a:r>
                      <a:endParaRPr lang="en-US" sz="1400" dirty="0"/>
                    </a:p>
                  </a:txBody>
                  <a:tcPr/>
                </a:tc>
                <a:tc>
                  <a:txBody>
                    <a:bodyPr/>
                    <a:lstStyle/>
                    <a:p>
                      <a:pPr algn="r"/>
                      <a:r>
                        <a:rPr lang="en-US" sz="1400" dirty="0" smtClean="0"/>
                        <a:t>+ $119</a:t>
                      </a:r>
                      <a:endParaRPr lang="en-US" sz="1400" dirty="0"/>
                    </a:p>
                  </a:txBody>
                  <a:tcPr anchor="b"/>
                </a:tc>
                <a:tc>
                  <a:txBody>
                    <a:bodyPr/>
                    <a:lstStyle/>
                    <a:p>
                      <a:pPr algn="r"/>
                      <a:r>
                        <a:rPr lang="en-US" sz="1400" dirty="0" smtClean="0"/>
                        <a:t>$1,526</a:t>
                      </a:r>
                      <a:endParaRPr lang="en-US" sz="1400" dirty="0"/>
                    </a:p>
                  </a:txBody>
                  <a:tcPr anchor="b"/>
                </a:tc>
                <a:extLst>
                  <a:ext uri="{0D108BD9-81ED-4DB2-BD59-A6C34878D82A}">
                    <a16:rowId xmlns:a16="http://schemas.microsoft.com/office/drawing/2014/main" val="883033333"/>
                  </a:ext>
                </a:extLst>
              </a:tr>
              <a:tr h="464308">
                <a:tc>
                  <a:txBody>
                    <a:bodyPr/>
                    <a:lstStyle/>
                    <a:p>
                      <a:pPr marL="285750" indent="-285750">
                        <a:buFont typeface="Arial" panose="020B0604020202020204" pitchFamily="34" charset="0"/>
                        <a:buChar char="•"/>
                      </a:pPr>
                      <a:r>
                        <a:rPr lang="en-US" sz="1400" dirty="0" smtClean="0"/>
                        <a:t>Gender</a:t>
                      </a:r>
                    </a:p>
                    <a:p>
                      <a:pPr marL="285750" indent="-285750">
                        <a:buFont typeface="Arial" panose="020B0604020202020204" pitchFamily="34" charset="0"/>
                        <a:buChar char="•"/>
                      </a:pPr>
                      <a:r>
                        <a:rPr lang="en-US" sz="1400" dirty="0" smtClean="0"/>
                        <a:t>Departments</a:t>
                      </a:r>
                    </a:p>
                    <a:p>
                      <a:pPr marL="285750" indent="-285750">
                        <a:buFont typeface="Arial" panose="020B0604020202020204" pitchFamily="34" charset="0"/>
                        <a:buChar char="•"/>
                      </a:pPr>
                      <a:r>
                        <a:rPr lang="en-US" sz="1400" dirty="0" smtClean="0"/>
                        <a:t>Current Rank</a:t>
                      </a:r>
                    </a:p>
                    <a:p>
                      <a:pPr marL="285750" indent="-285750">
                        <a:buFont typeface="Arial" panose="020B0604020202020204" pitchFamily="34" charset="0"/>
                        <a:buChar char="•"/>
                      </a:pPr>
                      <a:r>
                        <a:rPr lang="en-US" sz="1400" dirty="0" smtClean="0"/>
                        <a:t>Time in Rank</a:t>
                      </a:r>
                    </a:p>
                    <a:p>
                      <a:pPr marL="285750" indent="-285750">
                        <a:buFont typeface="Arial" panose="020B0604020202020204" pitchFamily="34" charset="0"/>
                        <a:buChar char="•"/>
                      </a:pPr>
                      <a:r>
                        <a:rPr lang="en-US" sz="1400" dirty="0" smtClean="0"/>
                        <a:t>Underrepresented Minority Status</a:t>
                      </a:r>
                      <a:endParaRPr lang="en-US" sz="1400" dirty="0"/>
                    </a:p>
                  </a:txBody>
                  <a:tcPr/>
                </a:tc>
                <a:tc>
                  <a:txBody>
                    <a:bodyPr/>
                    <a:lstStyle/>
                    <a:p>
                      <a:pPr algn="r"/>
                      <a:r>
                        <a:rPr lang="en-US" sz="1400" dirty="0" smtClean="0"/>
                        <a:t>+ $60</a:t>
                      </a:r>
                      <a:endParaRPr lang="en-US" sz="1400" dirty="0"/>
                    </a:p>
                  </a:txBody>
                  <a:tcPr anchor="b"/>
                </a:tc>
                <a:tc>
                  <a:txBody>
                    <a:bodyPr/>
                    <a:lstStyle/>
                    <a:p>
                      <a:pPr algn="r"/>
                      <a:r>
                        <a:rPr lang="en-US" sz="1400" dirty="0" smtClean="0"/>
                        <a:t>- $59</a:t>
                      </a:r>
                      <a:endParaRPr lang="en-US" sz="1400" dirty="0"/>
                    </a:p>
                  </a:txBody>
                  <a:tcPr anchor="b"/>
                </a:tc>
                <a:extLst>
                  <a:ext uri="{0D108BD9-81ED-4DB2-BD59-A6C34878D82A}">
                    <a16:rowId xmlns:a16="http://schemas.microsoft.com/office/drawing/2014/main" val="647838403"/>
                  </a:ext>
                </a:extLst>
              </a:tr>
            </a:tbl>
          </a:graphicData>
        </a:graphic>
      </p:graphicFrame>
    </p:spTree>
    <p:extLst>
      <p:ext uri="{BB962C8B-B14F-4D97-AF65-F5344CB8AC3E}">
        <p14:creationId xmlns:p14="http://schemas.microsoft.com/office/powerpoint/2010/main" val="1674456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69468" y="1035665"/>
            <a:ext cx="10515600" cy="716084"/>
          </a:xfrm>
        </p:spPr>
        <p:txBody>
          <a:bodyPr>
            <a:normAutofit fontScale="90000"/>
          </a:bodyPr>
          <a:lstStyle/>
          <a:p>
            <a:r>
              <a:rPr lang="en-US" dirty="0" smtClean="0"/>
              <a:t>Contribution of Variables to Total Explained Variance</a:t>
            </a: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1948435557"/>
              </p:ext>
            </p:extLst>
          </p:nvPr>
        </p:nvGraphicFramePr>
        <p:xfrm>
          <a:off x="707922" y="1946786"/>
          <a:ext cx="5029200" cy="457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252793998"/>
              </p:ext>
            </p:extLst>
          </p:nvPr>
        </p:nvGraphicFramePr>
        <p:xfrm>
          <a:off x="6410018" y="1946786"/>
          <a:ext cx="5029200" cy="4572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998172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69468" y="1078270"/>
            <a:ext cx="11229242" cy="716084"/>
          </a:xfrm>
        </p:spPr>
        <p:txBody>
          <a:bodyPr>
            <a:normAutofit/>
          </a:bodyPr>
          <a:lstStyle/>
          <a:p>
            <a:r>
              <a:rPr lang="en-US" dirty="0" smtClean="0"/>
              <a:t>Gender + Component R-squared</a:t>
            </a:r>
            <a:endParaRPr lang="en-US" dirty="0"/>
          </a:p>
        </p:txBody>
      </p:sp>
      <p:graphicFrame>
        <p:nvGraphicFramePr>
          <p:cNvPr id="4" name="Table 3"/>
          <p:cNvGraphicFramePr>
            <a:graphicFrameLocks noGrp="1"/>
          </p:cNvGraphicFramePr>
          <p:nvPr>
            <p:extLst/>
          </p:nvPr>
        </p:nvGraphicFramePr>
        <p:xfrm>
          <a:off x="2064190" y="2145663"/>
          <a:ext cx="7731660" cy="4237024"/>
        </p:xfrm>
        <a:graphic>
          <a:graphicData uri="http://schemas.openxmlformats.org/drawingml/2006/table">
            <a:tbl>
              <a:tblPr firstRow="1" firstCol="1" bandRow="1"/>
              <a:tblGrid>
                <a:gridCol w="1320549">
                  <a:extLst>
                    <a:ext uri="{9D8B030D-6E8A-4147-A177-3AD203B41FA5}">
                      <a16:colId xmlns:a16="http://schemas.microsoft.com/office/drawing/2014/main" val="732321763"/>
                    </a:ext>
                  </a:extLst>
                </a:gridCol>
                <a:gridCol w="2901025">
                  <a:extLst>
                    <a:ext uri="{9D8B030D-6E8A-4147-A177-3AD203B41FA5}">
                      <a16:colId xmlns:a16="http://schemas.microsoft.com/office/drawing/2014/main" val="3576152972"/>
                    </a:ext>
                  </a:extLst>
                </a:gridCol>
                <a:gridCol w="1539724">
                  <a:extLst>
                    <a:ext uri="{9D8B030D-6E8A-4147-A177-3AD203B41FA5}">
                      <a16:colId xmlns:a16="http://schemas.microsoft.com/office/drawing/2014/main" val="1155251239"/>
                    </a:ext>
                  </a:extLst>
                </a:gridCol>
                <a:gridCol w="1970362">
                  <a:extLst>
                    <a:ext uri="{9D8B030D-6E8A-4147-A177-3AD203B41FA5}">
                      <a16:colId xmlns:a16="http://schemas.microsoft.com/office/drawing/2014/main" val="1616562525"/>
                    </a:ext>
                  </a:extLst>
                </a:gridCol>
              </a:tblGrid>
              <a:tr h="264814">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Base Salary</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Calibri" panose="020F0502020204030204" pitchFamily="34" charset="0"/>
                        </a:rPr>
                        <a:t>Ln Base Salary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7323354"/>
                  </a:ext>
                </a:extLst>
              </a:tr>
              <a:tr h="264814">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Model</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Variables</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Adjusted R</a:t>
                      </a:r>
                      <a:r>
                        <a:rPr lang="en-US" sz="1600" baseline="30000">
                          <a:effectLst/>
                          <a:latin typeface="Calibri" panose="020F0502020204030204" pitchFamily="34" charset="0"/>
                          <a:ea typeface="Calibri" panose="020F0502020204030204" pitchFamily="34" charset="0"/>
                          <a:cs typeface="Times New Roman" panose="02020603050405020304" pitchFamily="18" charset="0"/>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Adjusted R</a:t>
                      </a:r>
                      <a:r>
                        <a:rPr lang="en-US" sz="1600" baseline="30000">
                          <a:effectLst/>
                          <a:latin typeface="Calibri" panose="020F0502020204030204" pitchFamily="34" charset="0"/>
                          <a:ea typeface="Calibri" panose="020F0502020204030204" pitchFamily="34" charset="0"/>
                          <a:cs typeface="Times New Roman" panose="02020603050405020304" pitchFamily="18" charset="0"/>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2051123"/>
                  </a:ext>
                </a:extLst>
              </a:tr>
              <a:tr h="264814">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964916780"/>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Gender</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0.036</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0.042</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194612"/>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91335397"/>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Gender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Market Factor</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0.596</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0.694</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6474244"/>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689073972"/>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Gender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Departments</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0.444</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0.452</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2890364"/>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97850108"/>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Gender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Current Rank</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0.388</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0.448</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8594940"/>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167533377"/>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Gender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Rank at Hire</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0.323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0.314</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7691980"/>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07597645"/>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Gender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Time in Rank</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0.173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0.201</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9123436"/>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906543430"/>
                  </a:ext>
                </a:extLst>
              </a:tr>
              <a:tr h="264814">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Gender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URM Status</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0.037</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0.043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1284332"/>
                  </a:ext>
                </a:extLst>
              </a:tr>
            </a:tbl>
          </a:graphicData>
        </a:graphic>
      </p:graphicFrame>
    </p:spTree>
    <p:extLst>
      <p:ext uri="{BB962C8B-B14F-4D97-AF65-F5344CB8AC3E}">
        <p14:creationId xmlns:p14="http://schemas.microsoft.com/office/powerpoint/2010/main" val="30929915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69468" y="1078270"/>
            <a:ext cx="11229242" cy="716084"/>
          </a:xfrm>
        </p:spPr>
        <p:txBody>
          <a:bodyPr>
            <a:normAutofit/>
          </a:bodyPr>
          <a:lstStyle/>
          <a:p>
            <a:r>
              <a:rPr lang="en-US" dirty="0" smtClean="0"/>
              <a:t>Overall Results – Market Factor Model</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783490018"/>
              </p:ext>
            </p:extLst>
          </p:nvPr>
        </p:nvGraphicFramePr>
        <p:xfrm>
          <a:off x="1612089" y="2165134"/>
          <a:ext cx="9144000" cy="4000499"/>
        </p:xfrm>
        <a:graphic>
          <a:graphicData uri="http://schemas.openxmlformats.org/drawingml/2006/table">
            <a:tbl>
              <a:tblPr firstRow="1" firstCol="1" bandRow="1"/>
              <a:tblGrid>
                <a:gridCol w="2200914">
                  <a:extLst>
                    <a:ext uri="{9D8B030D-6E8A-4147-A177-3AD203B41FA5}">
                      <a16:colId xmlns:a16="http://schemas.microsoft.com/office/drawing/2014/main" val="1305714792"/>
                    </a:ext>
                  </a:extLst>
                </a:gridCol>
                <a:gridCol w="1771720">
                  <a:extLst>
                    <a:ext uri="{9D8B030D-6E8A-4147-A177-3AD203B41FA5}">
                      <a16:colId xmlns:a16="http://schemas.microsoft.com/office/drawing/2014/main" val="3305924571"/>
                    </a:ext>
                  </a:extLst>
                </a:gridCol>
                <a:gridCol w="923831">
                  <a:extLst>
                    <a:ext uri="{9D8B030D-6E8A-4147-A177-3AD203B41FA5}">
                      <a16:colId xmlns:a16="http://schemas.microsoft.com/office/drawing/2014/main" val="163961566"/>
                    </a:ext>
                  </a:extLst>
                </a:gridCol>
                <a:gridCol w="757485">
                  <a:extLst>
                    <a:ext uri="{9D8B030D-6E8A-4147-A177-3AD203B41FA5}">
                      <a16:colId xmlns:a16="http://schemas.microsoft.com/office/drawing/2014/main" val="2223481945"/>
                    </a:ext>
                  </a:extLst>
                </a:gridCol>
                <a:gridCol w="1730477">
                  <a:extLst>
                    <a:ext uri="{9D8B030D-6E8A-4147-A177-3AD203B41FA5}">
                      <a16:colId xmlns:a16="http://schemas.microsoft.com/office/drawing/2014/main" val="2990439468"/>
                    </a:ext>
                  </a:extLst>
                </a:gridCol>
                <a:gridCol w="942739">
                  <a:extLst>
                    <a:ext uri="{9D8B030D-6E8A-4147-A177-3AD203B41FA5}">
                      <a16:colId xmlns:a16="http://schemas.microsoft.com/office/drawing/2014/main" val="3177205074"/>
                    </a:ext>
                  </a:extLst>
                </a:gridCol>
                <a:gridCol w="816834">
                  <a:extLst>
                    <a:ext uri="{9D8B030D-6E8A-4147-A177-3AD203B41FA5}">
                      <a16:colId xmlns:a16="http://schemas.microsoft.com/office/drawing/2014/main" val="3840285028"/>
                    </a:ext>
                  </a:extLst>
                </a:gridCol>
              </a:tblGrid>
              <a:tr h="571499">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Model</a:t>
                      </a: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pPr>
                      <a:r>
                        <a:rPr lang="en-US" sz="1600" b="1" i="1" dirty="0">
                          <a:effectLst/>
                          <a:latin typeface="Calibri" panose="020F0502020204030204" pitchFamily="34" charset="0"/>
                          <a:ea typeface="Calibri" panose="020F0502020204030204" pitchFamily="34" charset="0"/>
                          <a:cs typeface="Times New Roman" panose="02020603050405020304" pitchFamily="18" charset="0"/>
                        </a:rPr>
                        <a:t>Base Salary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Unstandardized Coefficients</a:t>
                      </a: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1600" i="1" dirty="0" smtClean="0">
                          <a:solidFill>
                            <a:schemeClr val="tx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p-value</a:t>
                      </a:r>
                      <a:endParaRPr lang="en-US" sz="1600" i="1" dirty="0">
                        <a:solidFill>
                          <a:schemeClr val="tx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pPr>
                      <a:r>
                        <a:rPr lang="en-US" sz="1600" b="1" i="1">
                          <a:effectLst/>
                          <a:latin typeface="Calibri" panose="020F0502020204030204" pitchFamily="34" charset="0"/>
                          <a:ea typeface="Calibri" panose="020F0502020204030204" pitchFamily="34" charset="0"/>
                          <a:cs typeface="Times New Roman" panose="02020603050405020304" pitchFamily="18" charset="0"/>
                        </a:rPr>
                        <a:t>Ln Base Salary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Unstandardized Coefficients</a:t>
                      </a: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1600" i="1" dirty="0" smtClean="0">
                          <a:solidFill>
                            <a:schemeClr val="tx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p-value</a:t>
                      </a:r>
                      <a:endParaRPr lang="en-US" sz="1600" i="1" dirty="0">
                        <a:solidFill>
                          <a:schemeClr val="tx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1231150"/>
                  </a:ext>
                </a:extLst>
              </a:tr>
              <a:tr h="285750">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Gender</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-1,951.04</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dirty="0"/>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0.273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-0.012</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0.322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612680553"/>
                  </a:ext>
                </a:extLst>
              </a:tr>
              <a:tr h="285750">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Market Factor</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0.816</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0.857</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251668485"/>
                  </a:ext>
                </a:extLst>
              </a:tr>
              <a:tr h="285750">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Is Professor 2016</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-5,436.58</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0.069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-0.071</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0.001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2324903576"/>
                  </a:ext>
                </a:extLst>
              </a:tr>
              <a:tr h="285750">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Is Associate 2016</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-658.62</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0.762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-0.009</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0.555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2188654418"/>
                  </a:ext>
                </a:extLst>
              </a:tr>
              <a:tr h="285750">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Rank at Hire Professor</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36,016.84</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0.217</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330864410"/>
                  </a:ext>
                </a:extLst>
              </a:tr>
              <a:tr h="285750">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Rank at Hire Associate</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4,031.68</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0.074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0.040</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0.010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4266987978"/>
                  </a:ext>
                </a:extLst>
              </a:tr>
              <a:tr h="285750">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Time in Rank</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452.37</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0.004</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3112701877"/>
                  </a:ext>
                </a:extLst>
              </a:tr>
              <a:tr h="285750">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URM Status</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-129.81</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0.976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-0.005</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0.866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273640683"/>
                  </a:ext>
                </a:extLst>
              </a:tr>
              <a:tr h="285750">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Gender x URM Status</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2,798.04</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0.654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0.028</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0.518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2733362608"/>
                  </a:ext>
                </a:extLst>
              </a:tr>
              <a:tr h="285750">
                <a:tc>
                  <a:txBody>
                    <a:bodyPr/>
                    <a:lstStyle/>
                    <a:p>
                      <a:pPr marL="0" marR="0">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5211406"/>
                  </a:ext>
                </a:extLst>
              </a:tr>
              <a:tr h="285750">
                <a:tc>
                  <a:txBody>
                    <a:bodyPr/>
                    <a:lstStyle/>
                    <a:p>
                      <a:pPr marL="0" marR="0">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Adjusted R</a:t>
                      </a:r>
                      <a:r>
                        <a:rPr lang="en-US" sz="1600" i="1" baseline="30000">
                          <a:effectLst/>
                          <a:latin typeface="Calibri" panose="020F0502020204030204" pitchFamily="34" charset="0"/>
                          <a:ea typeface="Calibri" panose="020F0502020204030204" pitchFamily="34" charset="0"/>
                          <a:cs typeface="Times New Roman" panose="02020603050405020304" pitchFamily="18" charset="0"/>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0.670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0.745</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81990515"/>
                  </a:ext>
                </a:extLst>
              </a:tr>
              <a:tr h="285750">
                <a:tc>
                  <a:txBody>
                    <a:bodyPr/>
                    <a:lstStyle/>
                    <a:p>
                      <a:pPr marL="0" marR="0">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1042</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1042</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046119"/>
                  </a:ext>
                </a:extLst>
              </a:tr>
            </a:tbl>
          </a:graphicData>
        </a:graphic>
      </p:graphicFrame>
    </p:spTree>
    <p:extLst>
      <p:ext uri="{BB962C8B-B14F-4D97-AF65-F5344CB8AC3E}">
        <p14:creationId xmlns:p14="http://schemas.microsoft.com/office/powerpoint/2010/main" val="14260096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569468" y="2189263"/>
            <a:ext cx="11037814" cy="3954085"/>
          </a:xfrm>
        </p:spPr>
        <p:txBody>
          <a:bodyPr/>
          <a:lstStyle/>
          <a:p>
            <a:r>
              <a:rPr lang="en-US" sz="2000" dirty="0" smtClean="0"/>
              <a:t>The University of Buffalo has continually monitored their internal salary structure for evidence of inequitable treatment, particularly among gender groups of faculty members.</a:t>
            </a:r>
          </a:p>
          <a:p>
            <a:endParaRPr lang="en-US" sz="2000" dirty="0"/>
          </a:p>
          <a:p>
            <a:pPr marL="285750" indent="-285750">
              <a:buFont typeface="Arial" panose="020B0604020202020204" pitchFamily="34" charset="0"/>
              <a:buChar char="•"/>
            </a:pPr>
            <a:r>
              <a:rPr lang="en-US" sz="2000" dirty="0" smtClean="0"/>
              <a:t>2009 &amp; 2011 – it was persistent in both studies that average received salaries were comparable between male and female faculty members after taking into account work-related factors.</a:t>
            </a:r>
          </a:p>
          <a:p>
            <a:endParaRPr lang="en-US" sz="2000" dirty="0" smtClean="0"/>
          </a:p>
          <a:p>
            <a:pPr marL="285750" indent="-285750">
              <a:buFont typeface="Arial" panose="020B0604020202020204" pitchFamily="34" charset="0"/>
              <a:buChar char="•"/>
            </a:pPr>
            <a:r>
              <a:rPr lang="en-US" sz="2000" dirty="0" smtClean="0"/>
              <a:t>2017 – the university again undertook an internal salary equity study to address possible presence of inequities associated with gender.  A unique shared-governance approach was adopted in which both faculty and professional staff undertook the study together.  Prior studies were undertaken only by professional staff without faculty input.</a:t>
            </a:r>
            <a:endParaRPr lang="en-US" sz="2000" dirty="0"/>
          </a:p>
        </p:txBody>
      </p:sp>
      <p:sp>
        <p:nvSpPr>
          <p:cNvPr id="4" name="Title 3"/>
          <p:cNvSpPr>
            <a:spLocks noGrp="1"/>
          </p:cNvSpPr>
          <p:nvPr>
            <p:ph type="title"/>
          </p:nvPr>
        </p:nvSpPr>
        <p:spPr/>
        <p:txBody>
          <a:bodyPr/>
          <a:lstStyle/>
          <a:p>
            <a:r>
              <a:rPr lang="en-US" dirty="0" smtClean="0"/>
              <a:t>Historical Faculty Salary Equity Analysis at UB</a:t>
            </a:r>
            <a:endParaRPr lang="en-US" dirty="0"/>
          </a:p>
        </p:txBody>
      </p:sp>
      <p:sp>
        <p:nvSpPr>
          <p:cNvPr id="6" name="TextBox 5"/>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18630799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170139169"/>
              </p:ext>
            </p:extLst>
          </p:nvPr>
        </p:nvGraphicFramePr>
        <p:xfrm>
          <a:off x="1675110" y="2212780"/>
          <a:ext cx="9144000" cy="4202430"/>
        </p:xfrm>
        <a:graphic>
          <a:graphicData uri="http://schemas.openxmlformats.org/drawingml/2006/table">
            <a:tbl>
              <a:tblPr firstRow="1" firstCol="1" bandRow="1"/>
              <a:tblGrid>
                <a:gridCol w="2200913">
                  <a:extLst>
                    <a:ext uri="{9D8B030D-6E8A-4147-A177-3AD203B41FA5}">
                      <a16:colId xmlns:a16="http://schemas.microsoft.com/office/drawing/2014/main" val="2634035915"/>
                    </a:ext>
                  </a:extLst>
                </a:gridCol>
                <a:gridCol w="1679203">
                  <a:extLst>
                    <a:ext uri="{9D8B030D-6E8A-4147-A177-3AD203B41FA5}">
                      <a16:colId xmlns:a16="http://schemas.microsoft.com/office/drawing/2014/main" val="2217100713"/>
                    </a:ext>
                  </a:extLst>
                </a:gridCol>
                <a:gridCol w="884903">
                  <a:extLst>
                    <a:ext uri="{9D8B030D-6E8A-4147-A177-3AD203B41FA5}">
                      <a16:colId xmlns:a16="http://schemas.microsoft.com/office/drawing/2014/main" val="2718574286"/>
                    </a:ext>
                  </a:extLst>
                </a:gridCol>
                <a:gridCol w="866596">
                  <a:extLst>
                    <a:ext uri="{9D8B030D-6E8A-4147-A177-3AD203B41FA5}">
                      <a16:colId xmlns:a16="http://schemas.microsoft.com/office/drawing/2014/main" val="2535995131"/>
                    </a:ext>
                  </a:extLst>
                </a:gridCol>
                <a:gridCol w="1758617">
                  <a:extLst>
                    <a:ext uri="{9D8B030D-6E8A-4147-A177-3AD203B41FA5}">
                      <a16:colId xmlns:a16="http://schemas.microsoft.com/office/drawing/2014/main" val="172061120"/>
                    </a:ext>
                  </a:extLst>
                </a:gridCol>
                <a:gridCol w="936934">
                  <a:extLst>
                    <a:ext uri="{9D8B030D-6E8A-4147-A177-3AD203B41FA5}">
                      <a16:colId xmlns:a16="http://schemas.microsoft.com/office/drawing/2014/main" val="3063101104"/>
                    </a:ext>
                  </a:extLst>
                </a:gridCol>
                <a:gridCol w="816834">
                  <a:extLst>
                    <a:ext uri="{9D8B030D-6E8A-4147-A177-3AD203B41FA5}">
                      <a16:colId xmlns:a16="http://schemas.microsoft.com/office/drawing/2014/main" val="2401150838"/>
                    </a:ext>
                  </a:extLst>
                </a:gridCol>
              </a:tblGrid>
              <a:tr h="571500">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Model</a:t>
                      </a: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pPr>
                      <a:r>
                        <a:rPr lang="en-US" sz="1600" b="1" i="1">
                          <a:effectLst/>
                          <a:latin typeface="Calibri" panose="020F0502020204030204" pitchFamily="34" charset="0"/>
                          <a:ea typeface="Calibri" panose="020F0502020204030204" pitchFamily="34" charset="0"/>
                          <a:cs typeface="Times New Roman" panose="02020603050405020304" pitchFamily="18" charset="0"/>
                        </a:rPr>
                        <a:t>Base Salary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Unstandardized Coefficients</a:t>
                      </a: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p-value</a:t>
                      </a:r>
                      <a:endParaRPr lang="en-US"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pPr>
                      <a:r>
                        <a:rPr lang="en-US" sz="1600" b="1" i="1">
                          <a:effectLst/>
                          <a:latin typeface="Calibri" panose="020F0502020204030204" pitchFamily="34" charset="0"/>
                          <a:ea typeface="Calibri" panose="020F0502020204030204" pitchFamily="34" charset="0"/>
                          <a:cs typeface="Times New Roman" panose="02020603050405020304" pitchFamily="18" charset="0"/>
                        </a:rPr>
                        <a:t>Ln Base Salary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Unstandardized Coefficients</a:t>
                      </a: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p-value</a:t>
                      </a:r>
                      <a:endParaRPr lang="en-US"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9471940"/>
                  </a:ext>
                </a:extLst>
              </a:tr>
              <a:tr h="285750">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Gender</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60.56</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dirty="0"/>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0.970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-0.001</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dirty="0"/>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0.933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73113733"/>
                  </a:ext>
                </a:extLst>
              </a:tr>
              <a:tr h="285750">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Departmental Effects</a:t>
                      </a:r>
                    </a:p>
                  </a:txBody>
                  <a:tcPr marL="68580" marR="68580" marT="0" marB="0">
                    <a:lnL>
                      <a:noFill/>
                    </a:lnL>
                    <a:lnR>
                      <a:noFill/>
                    </a:lnR>
                    <a:lnT>
                      <a:noFill/>
                    </a:lnT>
                    <a:lnB>
                      <a:noFill/>
                    </a:lnB>
                  </a:tcPr>
                </a:tc>
                <a:tc gridSpan="2">
                  <a:txBody>
                    <a:bodyPr/>
                    <a:lstStyle/>
                    <a:p>
                      <a:pPr marL="0" marR="0" algn="ct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85 Departments</a:t>
                      </a:r>
                    </a:p>
                  </a:txBody>
                  <a:tcPr marL="68580" marR="68580" marT="0" marB="0" anchor="ctr">
                    <a:lnL>
                      <a:noFill/>
                    </a:lnL>
                    <a:lnR>
                      <a:noFill/>
                    </a:lnR>
                    <a:lnT>
                      <a:noFill/>
                    </a:lnT>
                    <a:lnB>
                      <a:noFill/>
                    </a:lnB>
                  </a:tcPr>
                </a:tc>
                <a:tc hMerge="1">
                  <a:txBody>
                    <a:bodyPr/>
                    <a:lstStyle/>
                    <a:p>
                      <a:endParaRPr lang="en-US"/>
                    </a:p>
                  </a:txBody>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gridSpan="2">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85 Departments</a:t>
                      </a:r>
                    </a:p>
                  </a:txBody>
                  <a:tcPr marL="68580" marR="68580" marT="0" marB="0" anchor="ctr">
                    <a:lnL>
                      <a:noFill/>
                    </a:lnL>
                    <a:lnR>
                      <a:noFill/>
                    </a:lnR>
                    <a:lnT>
                      <a:noFill/>
                    </a:lnT>
                    <a:lnB>
                      <a:noFill/>
                    </a:lnB>
                  </a:tcPr>
                </a:tc>
                <a:tc hMerge="1">
                  <a:txBody>
                    <a:bodyPr/>
                    <a:lstStyle/>
                    <a:p>
                      <a:endParaRPr lang="en-US"/>
                    </a:p>
                  </a:txBody>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3334533540"/>
                  </a:ext>
                </a:extLst>
              </a:tr>
              <a:tr h="285750">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Is Professor 2016</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44,023.72</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0.404</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79003039"/>
                  </a:ext>
                </a:extLst>
              </a:tr>
              <a:tr h="285750">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Is Associate 2016</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12,956.68</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0.146</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757792706"/>
                  </a:ext>
                </a:extLst>
              </a:tr>
              <a:tr h="285750">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Rank at Hire Professor</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30,641.73</a:t>
                      </a:r>
                    </a:p>
                  </a:txBody>
                  <a:tcPr marL="68580" marR="68580" marT="0" marB="0" anchor="b">
                    <a:lnL>
                      <a:noFill/>
                    </a:lnL>
                    <a:lnR>
                      <a:noFill/>
                    </a:lnR>
                    <a:lnT>
                      <a:noFill/>
                    </a:lnT>
                    <a:lnB>
                      <a:noFill/>
                    </a:lnB>
                  </a:tcPr>
                </a:tc>
                <a:tc>
                  <a:txBody>
                    <a:bodyPr/>
                    <a:lstStyle/>
                    <a:p>
                      <a:endParaRPr lang="en-US" dirty="0"/>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0.192</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356997952"/>
                  </a:ext>
                </a:extLst>
              </a:tr>
              <a:tr h="285750">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Rank at Hire Associate</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5,858.36</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0.005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0.056</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b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2016043886"/>
                  </a:ext>
                </a:extLst>
              </a:tr>
              <a:tr h="285750">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Time in Rank</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594.91</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0.005</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2799551468"/>
                  </a:ext>
                </a:extLst>
              </a:tr>
              <a:tr h="285750">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URM Status</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6,553.35</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0.081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0.049</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0.056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727931940"/>
                  </a:ext>
                </a:extLst>
              </a:tr>
              <a:tr h="285750">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Gender x URM Status</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441.21</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0.934</a:t>
                      </a:r>
                    </a:p>
                  </a:txBody>
                  <a:tcPr marL="68580" marR="68580" marT="0" marB="0">
                    <a:lnL>
                      <a:noFill/>
                    </a:lnL>
                    <a:lnR>
                      <a:noFill/>
                    </a:lnR>
                    <a:lnT>
                      <a:noFill/>
                    </a:lnT>
                    <a:lnB>
                      <a:noFill/>
                    </a:lnB>
                  </a:tcPr>
                </a:tc>
                <a:tc>
                  <a:txBody>
                    <a:bodyPr/>
                    <a:lstStyle/>
                    <a:p>
                      <a:pPr marL="0" marR="0" algn="r">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0.001</a:t>
                      </a:r>
                    </a:p>
                  </a:txBody>
                  <a:tcPr marL="68580" marR="68580" marT="0" marB="0" anchor="b">
                    <a:lnL>
                      <a:noFill/>
                    </a:lnL>
                    <a:lnR>
                      <a:noFill/>
                    </a:lnR>
                    <a:lnT>
                      <a:noFill/>
                    </a:lnT>
                    <a:lnB>
                      <a:noFill/>
                    </a:lnB>
                  </a:tcPr>
                </a:tc>
                <a:tc>
                  <a:txBody>
                    <a:bodyPr/>
                    <a:lstStyle/>
                    <a:p>
                      <a:endParaRPr lang="en-US"/>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600" i="1" dirty="0" smtClean="0">
                          <a:effectLst/>
                          <a:latin typeface="Calibri" panose="020F0502020204030204" pitchFamily="34" charset="0"/>
                          <a:ea typeface="Calibri" panose="020F0502020204030204" pitchFamily="34" charset="0"/>
                          <a:cs typeface="Times New Roman" panose="02020603050405020304" pitchFamily="18" charset="0"/>
                        </a:rPr>
                        <a:t>0.969</a:t>
                      </a:r>
                      <a:endParaRPr lang="en-US"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396197687"/>
                  </a:ext>
                </a:extLst>
              </a:tr>
              <a:tr h="285750">
                <a:tc>
                  <a:txBody>
                    <a:bodyPr/>
                    <a:lstStyle/>
                    <a:p>
                      <a:pPr marL="0" marR="0">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420123"/>
                  </a:ext>
                </a:extLst>
              </a:tr>
              <a:tr h="285750">
                <a:tc>
                  <a:txBody>
                    <a:bodyPr/>
                    <a:lstStyle/>
                    <a:p>
                      <a:pPr marL="0" marR="0">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Adjusted R</a:t>
                      </a:r>
                      <a:r>
                        <a:rPr lang="en-US" sz="1600" i="1" baseline="30000">
                          <a:effectLst/>
                          <a:latin typeface="Calibri" panose="020F0502020204030204" pitchFamily="34" charset="0"/>
                          <a:ea typeface="Calibri" panose="020F0502020204030204" pitchFamily="34" charset="0"/>
                          <a:cs typeface="Times New Roman" panose="02020603050405020304" pitchFamily="18" charset="0"/>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0.770</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0.828</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8519995"/>
                  </a:ext>
                </a:extLst>
              </a:tr>
              <a:tr h="285750">
                <a:tc>
                  <a:txBody>
                    <a:bodyPr/>
                    <a:lstStyle/>
                    <a:p>
                      <a:pPr marL="0" marR="0">
                        <a:spcBef>
                          <a:spcPts val="0"/>
                        </a:spcBef>
                        <a:spcAft>
                          <a:spcPts val="0"/>
                        </a:spcAft>
                      </a:pPr>
                      <a:r>
                        <a:rPr lang="en-US" sz="1600" i="1">
                          <a:effectLst/>
                          <a:latin typeface="Calibri" panose="020F0502020204030204" pitchFamily="34" charset="0"/>
                          <a:ea typeface="Calibri" panose="020F0502020204030204" pitchFamily="34" charset="0"/>
                          <a:cs typeface="Times New Roman" panose="02020603050405020304" pitchFamily="18" charset="0"/>
                        </a:rPr>
                        <a:t>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1042</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1042</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8272184"/>
                  </a:ext>
                </a:extLst>
              </a:tr>
            </a:tbl>
          </a:graphicData>
        </a:graphic>
      </p:graphicFrame>
      <p:sp>
        <p:nvSpPr>
          <p:cNvPr id="6" name="Title 2"/>
          <p:cNvSpPr txBox="1">
            <a:spLocks/>
          </p:cNvSpPr>
          <p:nvPr/>
        </p:nvSpPr>
        <p:spPr>
          <a:xfrm>
            <a:off x="569468" y="1078270"/>
            <a:ext cx="11229242" cy="716084"/>
          </a:xfrm>
          <a:prstGeom prst="rect">
            <a:avLst/>
          </a:prstGeom>
        </p:spPr>
        <p:txBody>
          <a:bodyPr vert="horz" lIns="91440" tIns="45720" rIns="91440" bIns="45720" rtlCol="0" anchor="b">
            <a:normAutofit/>
          </a:bodyPr>
          <a:lstStyle>
            <a:lvl1pPr algn="l" defTabSz="914400" rtl="0" eaLnBrk="1" latinLnBrk="0" hangingPunct="1">
              <a:lnSpc>
                <a:spcPct val="80000"/>
              </a:lnSpc>
              <a:spcBef>
                <a:spcPct val="0"/>
              </a:spcBef>
              <a:buNone/>
              <a:defRPr sz="3600" kern="1200">
                <a:solidFill>
                  <a:srgbClr val="005BBB"/>
                </a:solidFill>
                <a:latin typeface="Georgia" charset="0"/>
                <a:ea typeface="Georgia" charset="0"/>
                <a:cs typeface="Georgia" charset="0"/>
              </a:defRPr>
            </a:lvl1pPr>
          </a:lstStyle>
          <a:p>
            <a:r>
              <a:rPr lang="en-US" dirty="0" smtClean="0"/>
              <a:t>Overall Results – Department Model</a:t>
            </a:r>
            <a:endParaRPr lang="en-US" dirty="0"/>
          </a:p>
        </p:txBody>
      </p:sp>
    </p:spTree>
    <p:extLst>
      <p:ext uri="{BB962C8B-B14F-4D97-AF65-F5344CB8AC3E}">
        <p14:creationId xmlns:p14="http://schemas.microsoft.com/office/powerpoint/2010/main" val="844136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46391" y="962758"/>
            <a:ext cx="10515600" cy="716084"/>
          </a:xfrm>
        </p:spPr>
        <p:txBody>
          <a:bodyPr/>
          <a:lstStyle/>
          <a:p>
            <a:r>
              <a:rPr lang="en-US" dirty="0" smtClean="0"/>
              <a:t>Model Fit Results – Market Factor Model</a:t>
            </a: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348428680"/>
              </p:ext>
            </p:extLst>
          </p:nvPr>
        </p:nvGraphicFramePr>
        <p:xfrm>
          <a:off x="1666747" y="1772622"/>
          <a:ext cx="8766791" cy="4902737"/>
        </p:xfrm>
        <a:graphic>
          <a:graphicData uri="http://schemas.openxmlformats.org/drawingml/2006/table">
            <a:tbl>
              <a:tblPr/>
              <a:tblGrid>
                <a:gridCol w="860544">
                  <a:extLst>
                    <a:ext uri="{9D8B030D-6E8A-4147-A177-3AD203B41FA5}">
                      <a16:colId xmlns:a16="http://schemas.microsoft.com/office/drawing/2014/main" val="2251644217"/>
                    </a:ext>
                  </a:extLst>
                </a:gridCol>
                <a:gridCol w="1237031">
                  <a:extLst>
                    <a:ext uri="{9D8B030D-6E8A-4147-A177-3AD203B41FA5}">
                      <a16:colId xmlns:a16="http://schemas.microsoft.com/office/drawing/2014/main" val="3169297754"/>
                    </a:ext>
                  </a:extLst>
                </a:gridCol>
                <a:gridCol w="358560">
                  <a:extLst>
                    <a:ext uri="{9D8B030D-6E8A-4147-A177-3AD203B41FA5}">
                      <a16:colId xmlns:a16="http://schemas.microsoft.com/office/drawing/2014/main" val="710708867"/>
                    </a:ext>
                  </a:extLst>
                </a:gridCol>
                <a:gridCol w="1488024">
                  <a:extLst>
                    <a:ext uri="{9D8B030D-6E8A-4147-A177-3AD203B41FA5}">
                      <a16:colId xmlns:a16="http://schemas.microsoft.com/office/drawing/2014/main" val="1192634026"/>
                    </a:ext>
                  </a:extLst>
                </a:gridCol>
                <a:gridCol w="1488024">
                  <a:extLst>
                    <a:ext uri="{9D8B030D-6E8A-4147-A177-3AD203B41FA5}">
                      <a16:colId xmlns:a16="http://schemas.microsoft.com/office/drawing/2014/main" val="719087932"/>
                    </a:ext>
                  </a:extLst>
                </a:gridCol>
                <a:gridCol w="358560">
                  <a:extLst>
                    <a:ext uri="{9D8B030D-6E8A-4147-A177-3AD203B41FA5}">
                      <a16:colId xmlns:a16="http://schemas.microsoft.com/office/drawing/2014/main" val="1701337497"/>
                    </a:ext>
                  </a:extLst>
                </a:gridCol>
                <a:gridCol w="1488024">
                  <a:extLst>
                    <a:ext uri="{9D8B030D-6E8A-4147-A177-3AD203B41FA5}">
                      <a16:colId xmlns:a16="http://schemas.microsoft.com/office/drawing/2014/main" val="2936326488"/>
                    </a:ext>
                  </a:extLst>
                </a:gridCol>
                <a:gridCol w="1488024">
                  <a:extLst>
                    <a:ext uri="{9D8B030D-6E8A-4147-A177-3AD203B41FA5}">
                      <a16:colId xmlns:a16="http://schemas.microsoft.com/office/drawing/2014/main" val="19545683"/>
                    </a:ext>
                  </a:extLst>
                </a:gridCol>
              </a:tblGrid>
              <a:tr h="202336">
                <a:tc>
                  <a:txBody>
                    <a:bodyPr/>
                    <a:lstStyle/>
                    <a:p>
                      <a:pPr algn="ctr" rtl="0" fontAlgn="b"/>
                      <a:endParaRPr lang="en-US" sz="1200" b="0" i="0" u="none" strike="noStrike" dirty="0">
                        <a:solidFill>
                          <a:srgbClr val="666666"/>
                        </a:solidFill>
                        <a:effectLst/>
                        <a:latin typeface="Calibri" panose="020F0502020204030204" pitchFamily="34" charset="0"/>
                      </a:endParaRPr>
                    </a:p>
                  </a:txBody>
                  <a:tcPr marL="6347" marR="6347" marT="6347" marB="0" anchor="b">
                    <a:lnL>
                      <a:noFill/>
                    </a:lnL>
                    <a:lnR>
                      <a:noFill/>
                    </a:lnR>
                    <a:lnT>
                      <a:noFill/>
                    </a:lnT>
                    <a:lnB>
                      <a:noFill/>
                    </a:lnB>
                  </a:tcPr>
                </a:tc>
                <a:tc>
                  <a:txBody>
                    <a:bodyPr/>
                    <a:lstStyle/>
                    <a:p>
                      <a:pPr algn="ctr" rtl="0" fontAlgn="b"/>
                      <a:endParaRPr lang="en-US" sz="1200" b="0" i="0" u="none" strike="noStrike">
                        <a:solidFill>
                          <a:srgbClr val="666666"/>
                        </a:solidFill>
                        <a:effectLst/>
                        <a:latin typeface="Calibri" panose="020F0502020204030204" pitchFamily="34" charset="0"/>
                      </a:endParaRPr>
                    </a:p>
                  </a:txBody>
                  <a:tcPr marL="6347" marR="6347" marT="6347" marB="0" anchor="b">
                    <a:lnL>
                      <a:noFill/>
                    </a:lnL>
                    <a:lnR>
                      <a:noFill/>
                    </a:lnR>
                    <a:lnT>
                      <a:noFill/>
                    </a:lnT>
                    <a:lnB>
                      <a:noFill/>
                    </a:lnB>
                  </a:tcPr>
                </a:tc>
                <a:tc>
                  <a:txBody>
                    <a:bodyPr/>
                    <a:lstStyle/>
                    <a:p>
                      <a:pPr algn="ctr" rtl="0" fontAlgn="b"/>
                      <a:endParaRPr lang="en-US" sz="1200" b="0" i="0" u="none" strike="noStrike">
                        <a:solidFill>
                          <a:srgbClr val="666666"/>
                        </a:solidFill>
                        <a:effectLst/>
                        <a:latin typeface="Calibri" panose="020F0502020204030204" pitchFamily="34" charset="0"/>
                      </a:endParaRPr>
                    </a:p>
                  </a:txBody>
                  <a:tcPr marL="6347" marR="6347" marT="6347" marB="0" anchor="b">
                    <a:lnL>
                      <a:noFill/>
                    </a:lnL>
                    <a:lnR>
                      <a:noFill/>
                    </a:lnR>
                    <a:lnT>
                      <a:noFill/>
                    </a:lnT>
                    <a:lnB>
                      <a:noFill/>
                    </a:lnB>
                  </a:tcPr>
                </a:tc>
                <a:tc gridSpan="2">
                  <a:txBody>
                    <a:bodyPr/>
                    <a:lstStyle/>
                    <a:p>
                      <a:pPr algn="ctr" rtl="0" fontAlgn="b"/>
                      <a:r>
                        <a:rPr lang="en-US" sz="1200" b="0" i="0" u="none" strike="noStrike">
                          <a:solidFill>
                            <a:srgbClr val="666666"/>
                          </a:solidFill>
                          <a:effectLst/>
                          <a:latin typeface="Calibri" panose="020F0502020204030204" pitchFamily="34" charset="0"/>
                        </a:rPr>
                        <a:t>Base Salary</a:t>
                      </a:r>
                    </a:p>
                  </a:txBody>
                  <a:tcPr marL="6347" marR="6347" marT="6347"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rtl="0" fontAlgn="b"/>
                      <a:endParaRPr lang="en-US" sz="1200" b="0" i="0" u="none" strike="noStrike">
                        <a:solidFill>
                          <a:srgbClr val="666666"/>
                        </a:solidFill>
                        <a:effectLst/>
                        <a:latin typeface="Calibri" panose="020F0502020204030204" pitchFamily="34" charset="0"/>
                      </a:endParaRPr>
                    </a:p>
                  </a:txBody>
                  <a:tcPr marL="6347" marR="6347" marT="6347" marB="0" anchor="b">
                    <a:lnL>
                      <a:noFill/>
                    </a:lnL>
                    <a:lnR>
                      <a:noFill/>
                    </a:lnR>
                    <a:lnT>
                      <a:noFill/>
                    </a:lnT>
                    <a:lnB>
                      <a:noFill/>
                    </a:lnB>
                  </a:tcPr>
                </a:tc>
                <a:tc gridSpan="2">
                  <a:txBody>
                    <a:bodyPr/>
                    <a:lstStyle/>
                    <a:p>
                      <a:pPr algn="ctr" rtl="0" fontAlgn="b"/>
                      <a:r>
                        <a:rPr lang="en-US" sz="1200" b="0" i="0" u="none" strike="noStrike">
                          <a:solidFill>
                            <a:srgbClr val="666666"/>
                          </a:solidFill>
                          <a:effectLst/>
                          <a:latin typeface="Calibri" panose="020F0502020204030204" pitchFamily="34" charset="0"/>
                        </a:rPr>
                        <a:t>Ln Base Salary</a:t>
                      </a:r>
                    </a:p>
                  </a:txBody>
                  <a:tcPr marL="6347" marR="6347" marT="6347"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974501866"/>
                  </a:ext>
                </a:extLst>
              </a:tr>
              <a:tr h="202336">
                <a:tc>
                  <a:txBody>
                    <a:bodyPr/>
                    <a:lstStyle/>
                    <a:p>
                      <a:pPr algn="ctr" rtl="0" fontAlgn="b"/>
                      <a:r>
                        <a:rPr lang="en-US" sz="1200" b="0" i="0" u="none" strike="noStrike">
                          <a:solidFill>
                            <a:srgbClr val="666666"/>
                          </a:solidFill>
                          <a:effectLst/>
                          <a:latin typeface="Calibri" panose="020F0502020204030204" pitchFamily="34" charset="0"/>
                        </a:rPr>
                        <a:t>Model</a:t>
                      </a:r>
                    </a:p>
                  </a:txBody>
                  <a:tcPr marL="6347" marR="6347" marT="6347"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dirty="0">
                          <a:solidFill>
                            <a:srgbClr val="666666"/>
                          </a:solidFill>
                          <a:effectLst/>
                          <a:latin typeface="Calibri" panose="020F0502020204030204" pitchFamily="34" charset="0"/>
                        </a:rPr>
                        <a:t>Variables</a:t>
                      </a:r>
                    </a:p>
                  </a:txBody>
                  <a:tcPr marL="6347" marR="6347" marT="6347"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dirty="0">
                          <a:solidFill>
                            <a:srgbClr val="666666"/>
                          </a:solidFill>
                          <a:effectLst/>
                          <a:latin typeface="Calibri" panose="020F0502020204030204" pitchFamily="34" charset="0"/>
                        </a:rPr>
                        <a:t> </a:t>
                      </a:r>
                    </a:p>
                  </a:txBody>
                  <a:tcPr marL="6347" marR="6347" marT="6347"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dirty="0">
                          <a:solidFill>
                            <a:srgbClr val="666666"/>
                          </a:solidFill>
                          <a:effectLst/>
                          <a:latin typeface="Calibri" panose="020F0502020204030204" pitchFamily="34" charset="0"/>
                        </a:rPr>
                        <a:t>Adjusted R</a:t>
                      </a:r>
                      <a:r>
                        <a:rPr lang="en-US" sz="1200" b="0" i="0" u="none" strike="noStrike" baseline="30000" dirty="0">
                          <a:solidFill>
                            <a:srgbClr val="666666"/>
                          </a:solidFill>
                          <a:effectLst/>
                          <a:latin typeface="Calibri" panose="020F0502020204030204" pitchFamily="34" charset="0"/>
                        </a:rPr>
                        <a:t>2</a:t>
                      </a:r>
                      <a:endParaRPr lang="en-US" sz="1200" b="0" i="0" u="none" strike="noStrike" dirty="0">
                        <a:solidFill>
                          <a:srgbClr val="666666"/>
                        </a:solidFill>
                        <a:effectLst/>
                        <a:latin typeface="Calibri" panose="020F0502020204030204" pitchFamily="34" charset="0"/>
                      </a:endParaRPr>
                    </a:p>
                  </a:txBody>
                  <a:tcPr marL="6347" marR="6347" marT="6347"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l-GR" sz="1200" b="0" i="0" u="none" strike="noStrike">
                          <a:solidFill>
                            <a:srgbClr val="666666"/>
                          </a:solidFill>
                          <a:effectLst/>
                          <a:latin typeface="Calibri" panose="020F0502020204030204" pitchFamily="34" charset="0"/>
                        </a:rPr>
                        <a:t>Δ </a:t>
                      </a:r>
                      <a:r>
                        <a:rPr lang="en-US" sz="1200" b="0" i="0" u="none" strike="noStrike">
                          <a:solidFill>
                            <a:srgbClr val="666666"/>
                          </a:solidFill>
                          <a:effectLst/>
                          <a:latin typeface="Calibri" panose="020F0502020204030204" pitchFamily="34" charset="0"/>
                        </a:rPr>
                        <a:t>Adjusted R</a:t>
                      </a:r>
                      <a:r>
                        <a:rPr lang="en-US" sz="1200" b="0" i="0" u="none" strike="noStrike" baseline="30000">
                          <a:solidFill>
                            <a:srgbClr val="666666"/>
                          </a:solidFill>
                          <a:effectLst/>
                          <a:latin typeface="Calibri" panose="020F0502020204030204" pitchFamily="34" charset="0"/>
                        </a:rPr>
                        <a:t>2</a:t>
                      </a:r>
                      <a:endParaRPr lang="en-US" sz="1200" b="0" i="0" u="none" strike="noStrike">
                        <a:solidFill>
                          <a:srgbClr val="666666"/>
                        </a:solidFill>
                        <a:effectLst/>
                        <a:latin typeface="Calibri" panose="020F0502020204030204" pitchFamily="34" charset="0"/>
                      </a:endParaRPr>
                    </a:p>
                  </a:txBody>
                  <a:tcPr marL="6347" marR="6347" marT="6347"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666666"/>
                          </a:solidFill>
                          <a:effectLst/>
                          <a:latin typeface="Calibri" panose="020F0502020204030204" pitchFamily="34" charset="0"/>
                        </a:rPr>
                        <a:t> </a:t>
                      </a:r>
                    </a:p>
                  </a:txBody>
                  <a:tcPr marL="6347" marR="6347" marT="6347"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666666"/>
                          </a:solidFill>
                          <a:effectLst/>
                          <a:latin typeface="Calibri" panose="020F0502020204030204" pitchFamily="34" charset="0"/>
                        </a:rPr>
                        <a:t>Adjusted R</a:t>
                      </a:r>
                      <a:r>
                        <a:rPr lang="en-US" sz="1200" b="0" i="0" u="none" strike="noStrike" baseline="30000">
                          <a:solidFill>
                            <a:srgbClr val="666666"/>
                          </a:solidFill>
                          <a:effectLst/>
                          <a:latin typeface="Calibri" panose="020F0502020204030204" pitchFamily="34" charset="0"/>
                        </a:rPr>
                        <a:t>2</a:t>
                      </a:r>
                      <a:endParaRPr lang="en-US" sz="1200" b="0" i="0" u="none" strike="noStrike">
                        <a:solidFill>
                          <a:srgbClr val="666666"/>
                        </a:solidFill>
                        <a:effectLst/>
                        <a:latin typeface="Calibri" panose="020F0502020204030204" pitchFamily="34" charset="0"/>
                      </a:endParaRPr>
                    </a:p>
                  </a:txBody>
                  <a:tcPr marL="6347" marR="6347" marT="6347"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l-GR" sz="1200" b="0" i="0" u="none" strike="noStrike">
                          <a:solidFill>
                            <a:srgbClr val="666666"/>
                          </a:solidFill>
                          <a:effectLst/>
                          <a:latin typeface="Calibri" panose="020F0502020204030204" pitchFamily="34" charset="0"/>
                        </a:rPr>
                        <a:t>Δ </a:t>
                      </a:r>
                      <a:r>
                        <a:rPr lang="en-US" sz="1200" b="0" i="0" u="none" strike="noStrike">
                          <a:solidFill>
                            <a:srgbClr val="666666"/>
                          </a:solidFill>
                          <a:effectLst/>
                          <a:latin typeface="Calibri" panose="020F0502020204030204" pitchFamily="34" charset="0"/>
                        </a:rPr>
                        <a:t>Adjusted R</a:t>
                      </a:r>
                      <a:r>
                        <a:rPr lang="en-US" sz="1200" b="0" i="0" u="none" strike="noStrike" baseline="30000">
                          <a:solidFill>
                            <a:srgbClr val="666666"/>
                          </a:solidFill>
                          <a:effectLst/>
                          <a:latin typeface="Calibri" panose="020F0502020204030204" pitchFamily="34" charset="0"/>
                        </a:rPr>
                        <a:t>2</a:t>
                      </a:r>
                      <a:endParaRPr lang="en-US" sz="1200" b="0" i="0" u="none" strike="noStrike">
                        <a:solidFill>
                          <a:srgbClr val="666666"/>
                        </a:solidFill>
                        <a:effectLst/>
                        <a:latin typeface="Calibri" panose="020F0502020204030204" pitchFamily="34" charset="0"/>
                      </a:endParaRPr>
                    </a:p>
                  </a:txBody>
                  <a:tcPr marL="6347" marR="6347" marT="6347"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6312523"/>
                  </a:ext>
                </a:extLst>
              </a:tr>
              <a:tr h="202336">
                <a:tc>
                  <a:txBody>
                    <a:bodyPr/>
                    <a:lstStyle/>
                    <a:p>
                      <a:pPr algn="ctr" rtl="0" fontAlgn="ctr"/>
                      <a:r>
                        <a:rPr lang="en-US" sz="1200" b="0" i="0" u="none" strike="noStrike">
                          <a:solidFill>
                            <a:srgbClr val="666666"/>
                          </a:solidFill>
                          <a:effectLst/>
                          <a:latin typeface="Calibri" panose="020F0502020204030204" pitchFamily="34" charset="0"/>
                        </a:rPr>
                        <a:t>1</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dirty="0">
                          <a:solidFill>
                            <a:srgbClr val="666666"/>
                          </a:solidFill>
                          <a:effectLst/>
                          <a:latin typeface="Calibri" panose="020F0502020204030204" pitchFamily="34" charset="0"/>
                        </a:rPr>
                        <a:t>0.036</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dirty="0">
                          <a:solidFill>
                            <a:srgbClr val="666666"/>
                          </a:solidFill>
                          <a:effectLst/>
                          <a:latin typeface="Calibri" panose="020F0502020204030204" pitchFamily="34" charset="0"/>
                        </a:rPr>
                        <a:t>0.410</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735761"/>
                  </a:ext>
                </a:extLst>
              </a:tr>
              <a:tr h="202336">
                <a:tc>
                  <a:txBody>
                    <a:bodyPr/>
                    <a:lstStyle/>
                    <a:p>
                      <a:pPr algn="ctr" rtl="0" fontAlgn="ctr"/>
                      <a:r>
                        <a:rPr lang="en-US" sz="1200" b="0" i="0" u="none" strike="noStrike">
                          <a:solidFill>
                            <a:srgbClr val="666666"/>
                          </a:solidFill>
                          <a:effectLst/>
                          <a:latin typeface="Calibri" panose="020F0502020204030204" pitchFamily="34" charset="0"/>
                        </a:rPr>
                        <a:t>2</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rowSpan="2">
                  <a:txBody>
                    <a:bodyPr/>
                    <a:lstStyle/>
                    <a:p>
                      <a:pPr algn="ctr" rtl="0" fontAlgn="ctr"/>
                      <a:r>
                        <a:rPr lang="en-US" sz="1200" b="0" i="0" u="none" strike="noStrike">
                          <a:solidFill>
                            <a:srgbClr val="666666"/>
                          </a:solidFill>
                          <a:effectLst/>
                          <a:latin typeface="Calibri" panose="020F0502020204030204" pitchFamily="34" charset="0"/>
                        </a:rPr>
                        <a:t>0.595</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0" fontAlgn="ctr"/>
                      <a:r>
                        <a:rPr lang="en-US" sz="1200" b="0" i="0" u="none" strike="noStrike">
                          <a:solidFill>
                            <a:srgbClr val="666666"/>
                          </a:solidFill>
                          <a:effectLst/>
                          <a:latin typeface="Calibri" panose="020F0502020204030204" pitchFamily="34" charset="0"/>
                        </a:rPr>
                        <a:t>0.559</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rowSpan="2">
                  <a:txBody>
                    <a:bodyPr/>
                    <a:lstStyle/>
                    <a:p>
                      <a:pPr algn="ctr" rtl="0" fontAlgn="ctr"/>
                      <a:r>
                        <a:rPr lang="en-US" sz="1200" b="0" i="0" u="none" strike="noStrike" dirty="0">
                          <a:solidFill>
                            <a:srgbClr val="666666"/>
                          </a:solidFill>
                          <a:effectLst/>
                          <a:latin typeface="Calibri" panose="020F0502020204030204" pitchFamily="34" charset="0"/>
                        </a:rPr>
                        <a:t>0.693</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0" fontAlgn="ctr"/>
                      <a:r>
                        <a:rPr lang="en-US" sz="1200" b="0" i="0" u="none" strike="noStrike">
                          <a:solidFill>
                            <a:srgbClr val="666666"/>
                          </a:solidFill>
                          <a:effectLst/>
                          <a:latin typeface="Calibri" panose="020F0502020204030204" pitchFamily="34" charset="0"/>
                        </a:rPr>
                        <a:t>0.652</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6380756"/>
                  </a:ext>
                </a:extLst>
              </a:tr>
              <a:tr h="256917">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Market Factor</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240226223"/>
                  </a:ext>
                </a:extLst>
              </a:tr>
              <a:tr h="202336">
                <a:tc>
                  <a:txBody>
                    <a:bodyPr/>
                    <a:lstStyle/>
                    <a:p>
                      <a:pPr algn="ctr" rtl="0" fontAlgn="ctr"/>
                      <a:r>
                        <a:rPr lang="en-US" sz="1200" b="0" i="0" u="none" strike="noStrike">
                          <a:solidFill>
                            <a:srgbClr val="666666"/>
                          </a:solidFill>
                          <a:effectLst/>
                          <a:latin typeface="Calibri" panose="020F0502020204030204" pitchFamily="34" charset="0"/>
                        </a:rPr>
                        <a:t>3</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rowSpan="3">
                  <a:txBody>
                    <a:bodyPr/>
                    <a:lstStyle/>
                    <a:p>
                      <a:pPr algn="ctr" rtl="0" fontAlgn="ctr"/>
                      <a:r>
                        <a:rPr lang="en-US" sz="1200" b="0" i="0" u="none" strike="noStrike" dirty="0">
                          <a:solidFill>
                            <a:srgbClr val="666666"/>
                          </a:solidFill>
                          <a:effectLst/>
                          <a:latin typeface="Calibri" panose="020F0502020204030204" pitchFamily="34" charset="0"/>
                        </a:rPr>
                        <a:t>0.600</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rtl="0" fontAlgn="ctr"/>
                      <a:r>
                        <a:rPr lang="en-US" sz="1200" b="0" i="0" u="none" strike="noStrike">
                          <a:solidFill>
                            <a:srgbClr val="666666"/>
                          </a:solidFill>
                          <a:effectLst/>
                          <a:latin typeface="Calibri" panose="020F0502020204030204" pitchFamily="34" charset="0"/>
                        </a:rPr>
                        <a:t>0.005</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rowSpan="3">
                  <a:txBody>
                    <a:bodyPr/>
                    <a:lstStyle/>
                    <a:p>
                      <a:pPr algn="ctr" rtl="0" fontAlgn="ctr"/>
                      <a:r>
                        <a:rPr lang="en-US" sz="1200" b="0" i="0" u="none" strike="noStrike" dirty="0">
                          <a:solidFill>
                            <a:srgbClr val="666666"/>
                          </a:solidFill>
                          <a:effectLst/>
                          <a:latin typeface="Calibri" panose="020F0502020204030204" pitchFamily="34" charset="0"/>
                        </a:rPr>
                        <a:t>0.694</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rtl="0" fontAlgn="ctr"/>
                      <a:r>
                        <a:rPr lang="en-US" sz="1200" b="0" i="0" u="none" strike="noStrike">
                          <a:solidFill>
                            <a:srgbClr val="666666"/>
                          </a:solidFill>
                          <a:effectLst/>
                          <a:latin typeface="Calibri" panose="020F0502020204030204" pitchFamily="34" charset="0"/>
                        </a:rPr>
                        <a:t>0.001</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2667014"/>
                  </a:ext>
                </a:extLst>
              </a:tr>
              <a:tr h="250943">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Market Factor</a:t>
                      </a:r>
                    </a:p>
                  </a:txBody>
                  <a:tcPr marL="6347" marR="6347" marT="6347"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260893375"/>
                  </a:ext>
                </a:extLst>
              </a:tr>
              <a:tr h="202336">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Current Rank</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696817871"/>
                  </a:ext>
                </a:extLst>
              </a:tr>
              <a:tr h="202336">
                <a:tc>
                  <a:txBody>
                    <a:bodyPr/>
                    <a:lstStyle/>
                    <a:p>
                      <a:pPr algn="ctr" rtl="0" fontAlgn="ctr"/>
                      <a:r>
                        <a:rPr lang="en-US" sz="1200" b="0" i="0" u="none" strike="noStrike">
                          <a:solidFill>
                            <a:srgbClr val="666666"/>
                          </a:solidFill>
                          <a:effectLst/>
                          <a:latin typeface="Calibri" panose="020F0502020204030204" pitchFamily="34" charset="0"/>
                        </a:rPr>
                        <a:t>4</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rowSpan="4">
                  <a:txBody>
                    <a:bodyPr/>
                    <a:lstStyle/>
                    <a:p>
                      <a:pPr algn="ctr" rtl="0" fontAlgn="ctr"/>
                      <a:r>
                        <a:rPr lang="en-US" sz="1200" b="0" i="0" u="none" strike="noStrike">
                          <a:solidFill>
                            <a:srgbClr val="666666"/>
                          </a:solidFill>
                          <a:effectLst/>
                          <a:latin typeface="Calibri" panose="020F0502020204030204" pitchFamily="34" charset="0"/>
                        </a:rPr>
                        <a:t>0.664</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ctr" rtl="0" fontAlgn="ctr"/>
                      <a:r>
                        <a:rPr lang="en-US" sz="1200" b="0" i="0" u="none" strike="noStrike">
                          <a:solidFill>
                            <a:srgbClr val="666666"/>
                          </a:solidFill>
                          <a:effectLst/>
                          <a:latin typeface="Calibri" panose="020F0502020204030204" pitchFamily="34" charset="0"/>
                        </a:rPr>
                        <a:t>0.064</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rowSpan="4">
                  <a:txBody>
                    <a:bodyPr/>
                    <a:lstStyle/>
                    <a:p>
                      <a:pPr algn="ctr" rtl="0" fontAlgn="ctr"/>
                      <a:r>
                        <a:rPr lang="en-US" sz="1200" b="0" i="0" u="none" strike="noStrike">
                          <a:solidFill>
                            <a:srgbClr val="666666"/>
                          </a:solidFill>
                          <a:effectLst/>
                          <a:latin typeface="Calibri" panose="020F0502020204030204" pitchFamily="34" charset="0"/>
                        </a:rPr>
                        <a:t>0.735</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ctr" rtl="0" fontAlgn="ctr"/>
                      <a:r>
                        <a:rPr lang="en-US" sz="1200" b="0" i="0" u="none" strike="noStrike" dirty="0">
                          <a:solidFill>
                            <a:srgbClr val="666666"/>
                          </a:solidFill>
                          <a:effectLst/>
                          <a:latin typeface="Calibri" panose="020F0502020204030204" pitchFamily="34" charset="0"/>
                        </a:rPr>
                        <a:t>0.041</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4740832"/>
                  </a:ext>
                </a:extLst>
              </a:tr>
              <a:tr h="250943">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Market Factor</a:t>
                      </a:r>
                    </a:p>
                  </a:txBody>
                  <a:tcPr marL="6347" marR="6347" marT="6347" marB="0" anchor="ctr">
                    <a:lnL>
                      <a:noFill/>
                    </a:lnL>
                    <a:lnR>
                      <a:noFill/>
                    </a:lnR>
                    <a:lnT>
                      <a:noFill/>
                    </a:lnT>
                    <a:lnB>
                      <a:noFill/>
                    </a:lnB>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732015679"/>
                  </a:ext>
                </a:extLst>
              </a:tr>
              <a:tr h="202336">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Current Rank</a:t>
                      </a:r>
                    </a:p>
                  </a:txBody>
                  <a:tcPr marL="6347" marR="6347" marT="6347"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147918892"/>
                  </a:ext>
                </a:extLst>
              </a:tr>
              <a:tr h="202336">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Rank at Hire</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134114582"/>
                  </a:ext>
                </a:extLst>
              </a:tr>
              <a:tr h="202336">
                <a:tc>
                  <a:txBody>
                    <a:bodyPr/>
                    <a:lstStyle/>
                    <a:p>
                      <a:pPr algn="ctr" rtl="0" fontAlgn="ctr"/>
                      <a:r>
                        <a:rPr lang="en-US" sz="1200" b="0" i="0" u="none" strike="noStrike">
                          <a:solidFill>
                            <a:srgbClr val="666666"/>
                          </a:solidFill>
                          <a:effectLst/>
                          <a:latin typeface="Calibri" panose="020F0502020204030204" pitchFamily="34" charset="0"/>
                        </a:rPr>
                        <a:t>5</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rowSpan="5">
                  <a:txBody>
                    <a:bodyPr/>
                    <a:lstStyle/>
                    <a:p>
                      <a:pPr algn="ctr" rtl="0" fontAlgn="ctr"/>
                      <a:r>
                        <a:rPr lang="en-US" sz="1200" b="0" i="0" u="none" strike="noStrike">
                          <a:solidFill>
                            <a:srgbClr val="666666"/>
                          </a:solidFill>
                          <a:effectLst/>
                          <a:latin typeface="Calibri" panose="020F0502020204030204" pitchFamily="34" charset="0"/>
                        </a:rPr>
                        <a:t>0.670</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ctr" rtl="0" fontAlgn="ctr"/>
                      <a:r>
                        <a:rPr lang="en-US" sz="1200" b="0" i="0" u="none" strike="noStrike">
                          <a:solidFill>
                            <a:srgbClr val="666666"/>
                          </a:solidFill>
                          <a:effectLst/>
                          <a:latin typeface="Calibri" panose="020F0502020204030204" pitchFamily="34" charset="0"/>
                        </a:rPr>
                        <a:t>0.006</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rowSpan="5">
                  <a:txBody>
                    <a:bodyPr/>
                    <a:lstStyle/>
                    <a:p>
                      <a:pPr algn="ctr" rtl="0" fontAlgn="ctr"/>
                      <a:r>
                        <a:rPr lang="en-US" sz="1200" b="0" i="0" u="none" strike="noStrike">
                          <a:solidFill>
                            <a:srgbClr val="666666"/>
                          </a:solidFill>
                          <a:effectLst/>
                          <a:latin typeface="Calibri" panose="020F0502020204030204" pitchFamily="34" charset="0"/>
                        </a:rPr>
                        <a:t>0.745</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ctr" rtl="0" fontAlgn="ctr"/>
                      <a:r>
                        <a:rPr lang="en-US" sz="1200" b="0" i="0" u="none" strike="noStrike" dirty="0">
                          <a:solidFill>
                            <a:srgbClr val="666666"/>
                          </a:solidFill>
                          <a:effectLst/>
                          <a:latin typeface="Calibri" panose="020F0502020204030204" pitchFamily="34" charset="0"/>
                        </a:rPr>
                        <a:t>0.010</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4497822"/>
                  </a:ext>
                </a:extLst>
              </a:tr>
              <a:tr h="250943">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Market Factor</a:t>
                      </a:r>
                    </a:p>
                  </a:txBody>
                  <a:tcPr marL="6347" marR="6347" marT="6347"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088866175"/>
                  </a:ext>
                </a:extLst>
              </a:tr>
              <a:tr h="202336">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Current Rank</a:t>
                      </a:r>
                    </a:p>
                  </a:txBody>
                  <a:tcPr marL="6347" marR="6347" marT="6347"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084388879"/>
                  </a:ext>
                </a:extLst>
              </a:tr>
              <a:tr h="202336">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Rank at Hire</a:t>
                      </a:r>
                    </a:p>
                  </a:txBody>
                  <a:tcPr marL="6347" marR="6347" marT="6347"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283892142"/>
                  </a:ext>
                </a:extLst>
              </a:tr>
              <a:tr h="202336">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Time in Rank</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010402556"/>
                  </a:ext>
                </a:extLst>
              </a:tr>
              <a:tr h="202336">
                <a:tc>
                  <a:txBody>
                    <a:bodyPr/>
                    <a:lstStyle/>
                    <a:p>
                      <a:pPr algn="ctr" rtl="0" fontAlgn="ctr"/>
                      <a:r>
                        <a:rPr lang="en-US" sz="1200" b="0" i="0" u="none" strike="noStrike">
                          <a:solidFill>
                            <a:srgbClr val="666666"/>
                          </a:solidFill>
                          <a:effectLst/>
                          <a:latin typeface="Calibri" panose="020F0502020204030204" pitchFamily="34" charset="0"/>
                        </a:rPr>
                        <a:t>6</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rowSpan="6">
                  <a:txBody>
                    <a:bodyPr/>
                    <a:lstStyle/>
                    <a:p>
                      <a:pPr algn="ctr" rtl="0" fontAlgn="ctr"/>
                      <a:r>
                        <a:rPr lang="en-US" sz="1200" b="0" i="0" u="none" strike="noStrike">
                          <a:solidFill>
                            <a:srgbClr val="666666"/>
                          </a:solidFill>
                          <a:effectLst/>
                          <a:latin typeface="Calibri" panose="020F0502020204030204" pitchFamily="34" charset="0"/>
                        </a:rPr>
                        <a:t>0.670</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spcBef>
                          <a:spcPts val="0"/>
                        </a:spcBef>
                        <a:spcAft>
                          <a:spcPts val="0"/>
                        </a:spcAft>
                      </a:pPr>
                      <a:r>
                        <a:rPr lang="en-US" sz="12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w="12700" cap="flat" cmpd="sng" algn="ctr">
                      <a:solidFill>
                        <a:srgbClr val="000000"/>
                      </a:solidFill>
                      <a:prstDash val="solid"/>
                      <a:round/>
                      <a:headEnd type="none" w="med" len="med"/>
                      <a:tailEnd type="none" w="med" len="med"/>
                    </a:lnT>
                    <a:lnB>
                      <a:noFill/>
                    </a:lnB>
                  </a:tcPr>
                </a:tc>
                <a:tc rowSpan="6">
                  <a:txBody>
                    <a:bodyPr/>
                    <a:lstStyle/>
                    <a:p>
                      <a:pPr algn="ctr" rtl="0" fontAlgn="ctr"/>
                      <a:r>
                        <a:rPr lang="en-US" sz="1200" b="0" i="0" u="none" strike="noStrike">
                          <a:solidFill>
                            <a:srgbClr val="666666"/>
                          </a:solidFill>
                          <a:effectLst/>
                          <a:latin typeface="Calibri" panose="020F0502020204030204" pitchFamily="34" charset="0"/>
                        </a:rPr>
                        <a:t>0.745</a:t>
                      </a: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ctr">
                        <a:spcBef>
                          <a:spcPts val="0"/>
                        </a:spcBef>
                        <a:spcAft>
                          <a:spcPts val="0"/>
                        </a:spcAft>
                      </a:pPr>
                      <a:r>
                        <a:rPr lang="en-US" sz="1200" i="1" dirty="0" smtClean="0">
                          <a:effectLst/>
                          <a:latin typeface="Calibri" panose="020F0502020204030204" pitchFamily="34" charset="0"/>
                          <a:ea typeface="Calibri" panose="020F0502020204030204" pitchFamily="34" charset="0"/>
                          <a:cs typeface="Times New Roman" panose="02020603050405020304" pitchFamily="18" charset="0"/>
                        </a:rPr>
                        <a:t>&lt;0.001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 marR="6347" marT="6347"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247443"/>
                  </a:ext>
                </a:extLst>
              </a:tr>
              <a:tr h="250943">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Market Factor</a:t>
                      </a:r>
                    </a:p>
                  </a:txBody>
                  <a:tcPr marL="6347" marR="6347" marT="6347"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179295275"/>
                  </a:ext>
                </a:extLst>
              </a:tr>
              <a:tr h="202336">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Current Rank</a:t>
                      </a:r>
                    </a:p>
                  </a:txBody>
                  <a:tcPr marL="6347" marR="6347" marT="6347"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52156437"/>
                  </a:ext>
                </a:extLst>
              </a:tr>
              <a:tr h="202336">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Rank at Hire</a:t>
                      </a:r>
                    </a:p>
                  </a:txBody>
                  <a:tcPr marL="6347" marR="6347" marT="6347"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180965131"/>
                  </a:ext>
                </a:extLst>
              </a:tr>
              <a:tr h="202336">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Time in Rank</a:t>
                      </a:r>
                    </a:p>
                  </a:txBody>
                  <a:tcPr marL="6347" marR="6347" marT="6347"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6347" marR="6347" marT="6347"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589580737"/>
                  </a:ext>
                </a:extLst>
              </a:tr>
              <a:tr h="202336">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URM Status</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6347" marR="6347" marT="6347"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672791311"/>
                  </a:ext>
                </a:extLst>
              </a:tr>
            </a:tbl>
          </a:graphicData>
        </a:graphic>
      </p:graphicFrame>
    </p:spTree>
    <p:extLst>
      <p:ext uri="{BB962C8B-B14F-4D97-AF65-F5344CB8AC3E}">
        <p14:creationId xmlns:p14="http://schemas.microsoft.com/office/powerpoint/2010/main" val="31521032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73037" y="1078523"/>
            <a:ext cx="10515600" cy="716084"/>
          </a:xfrm>
        </p:spPr>
        <p:txBody>
          <a:bodyPr/>
          <a:lstStyle/>
          <a:p>
            <a:r>
              <a:rPr lang="en-US" dirty="0" smtClean="0"/>
              <a:t>Model Fit Results – Department Model</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953973956"/>
              </p:ext>
            </p:extLst>
          </p:nvPr>
        </p:nvGraphicFramePr>
        <p:xfrm>
          <a:off x="1668224" y="1794607"/>
          <a:ext cx="9077930" cy="4887558"/>
        </p:xfrm>
        <a:graphic>
          <a:graphicData uri="http://schemas.openxmlformats.org/drawingml/2006/table">
            <a:tbl>
              <a:tblPr firstRow="1" firstCol="1" bandRow="1"/>
              <a:tblGrid>
                <a:gridCol w="891085">
                  <a:extLst>
                    <a:ext uri="{9D8B030D-6E8A-4147-A177-3AD203B41FA5}">
                      <a16:colId xmlns:a16="http://schemas.microsoft.com/office/drawing/2014/main" val="4068696653"/>
                    </a:ext>
                  </a:extLst>
                </a:gridCol>
                <a:gridCol w="1280935">
                  <a:extLst>
                    <a:ext uri="{9D8B030D-6E8A-4147-A177-3AD203B41FA5}">
                      <a16:colId xmlns:a16="http://schemas.microsoft.com/office/drawing/2014/main" val="30097219"/>
                    </a:ext>
                  </a:extLst>
                </a:gridCol>
                <a:gridCol w="371287">
                  <a:extLst>
                    <a:ext uri="{9D8B030D-6E8A-4147-A177-3AD203B41FA5}">
                      <a16:colId xmlns:a16="http://schemas.microsoft.com/office/drawing/2014/main" val="3093896516"/>
                    </a:ext>
                  </a:extLst>
                </a:gridCol>
                <a:gridCol w="1540834">
                  <a:extLst>
                    <a:ext uri="{9D8B030D-6E8A-4147-A177-3AD203B41FA5}">
                      <a16:colId xmlns:a16="http://schemas.microsoft.com/office/drawing/2014/main" val="2212494542"/>
                    </a:ext>
                  </a:extLst>
                </a:gridCol>
                <a:gridCol w="1540834">
                  <a:extLst>
                    <a:ext uri="{9D8B030D-6E8A-4147-A177-3AD203B41FA5}">
                      <a16:colId xmlns:a16="http://schemas.microsoft.com/office/drawing/2014/main" val="4235853065"/>
                    </a:ext>
                  </a:extLst>
                </a:gridCol>
                <a:gridCol w="371287">
                  <a:extLst>
                    <a:ext uri="{9D8B030D-6E8A-4147-A177-3AD203B41FA5}">
                      <a16:colId xmlns:a16="http://schemas.microsoft.com/office/drawing/2014/main" val="2027793052"/>
                    </a:ext>
                  </a:extLst>
                </a:gridCol>
                <a:gridCol w="1540834">
                  <a:extLst>
                    <a:ext uri="{9D8B030D-6E8A-4147-A177-3AD203B41FA5}">
                      <a16:colId xmlns:a16="http://schemas.microsoft.com/office/drawing/2014/main" val="3746351460"/>
                    </a:ext>
                  </a:extLst>
                </a:gridCol>
                <a:gridCol w="1540834">
                  <a:extLst>
                    <a:ext uri="{9D8B030D-6E8A-4147-A177-3AD203B41FA5}">
                      <a16:colId xmlns:a16="http://schemas.microsoft.com/office/drawing/2014/main" val="1998283826"/>
                    </a:ext>
                  </a:extLst>
                </a:gridCol>
              </a:tblGrid>
              <a:tr h="211308">
                <a:tc>
                  <a:txBody>
                    <a:bodyPr/>
                    <a:lstStyle/>
                    <a:p>
                      <a:pPr algn="ctr" rtl="0" fontAlgn="b"/>
                      <a:endParaRPr lang="en-US" sz="1200" b="0" i="0" u="none" strike="noStrike" dirty="0">
                        <a:solidFill>
                          <a:srgbClr val="666666"/>
                        </a:solidFill>
                        <a:effectLst/>
                        <a:latin typeface="Calibri" panose="020F0502020204030204" pitchFamily="34" charset="0"/>
                      </a:endParaRPr>
                    </a:p>
                  </a:txBody>
                  <a:tcPr marL="7691" marR="7691" marT="7691" marB="0" anchor="b">
                    <a:lnL>
                      <a:noFill/>
                    </a:lnL>
                    <a:lnR>
                      <a:noFill/>
                    </a:lnR>
                    <a:lnT>
                      <a:noFill/>
                    </a:lnT>
                    <a:lnB>
                      <a:noFill/>
                    </a:lnB>
                  </a:tcPr>
                </a:tc>
                <a:tc>
                  <a:txBody>
                    <a:bodyPr/>
                    <a:lstStyle/>
                    <a:p>
                      <a:pPr algn="ctr" rtl="0" fontAlgn="b"/>
                      <a:endParaRPr lang="en-US" sz="1200" b="0" i="0" u="none" strike="noStrike">
                        <a:solidFill>
                          <a:srgbClr val="666666"/>
                        </a:solidFill>
                        <a:effectLst/>
                        <a:latin typeface="Calibri" panose="020F0502020204030204" pitchFamily="34" charset="0"/>
                      </a:endParaRPr>
                    </a:p>
                  </a:txBody>
                  <a:tcPr marL="7691" marR="7691" marT="7691" marB="0" anchor="b">
                    <a:lnL>
                      <a:noFill/>
                    </a:lnL>
                    <a:lnR>
                      <a:noFill/>
                    </a:lnR>
                    <a:lnT>
                      <a:noFill/>
                    </a:lnT>
                    <a:lnB>
                      <a:noFill/>
                    </a:lnB>
                  </a:tcPr>
                </a:tc>
                <a:tc>
                  <a:txBody>
                    <a:bodyPr/>
                    <a:lstStyle/>
                    <a:p>
                      <a:pPr algn="ctr" rtl="0" fontAlgn="b"/>
                      <a:endParaRPr lang="en-US" sz="1200" b="0" i="0" u="none" strike="noStrike">
                        <a:solidFill>
                          <a:srgbClr val="666666"/>
                        </a:solidFill>
                        <a:effectLst/>
                        <a:latin typeface="Calibri" panose="020F0502020204030204" pitchFamily="34" charset="0"/>
                      </a:endParaRPr>
                    </a:p>
                  </a:txBody>
                  <a:tcPr marL="7691" marR="7691" marT="7691" marB="0" anchor="b">
                    <a:lnL>
                      <a:noFill/>
                    </a:lnL>
                    <a:lnR>
                      <a:noFill/>
                    </a:lnR>
                    <a:lnT>
                      <a:noFill/>
                    </a:lnT>
                    <a:lnB>
                      <a:noFill/>
                    </a:lnB>
                  </a:tcPr>
                </a:tc>
                <a:tc gridSpan="2">
                  <a:txBody>
                    <a:bodyPr/>
                    <a:lstStyle/>
                    <a:p>
                      <a:pPr algn="ctr" rtl="0" fontAlgn="b"/>
                      <a:r>
                        <a:rPr lang="en-US" sz="1200" b="0" i="0" u="none" strike="noStrike">
                          <a:solidFill>
                            <a:srgbClr val="666666"/>
                          </a:solidFill>
                          <a:effectLst/>
                          <a:latin typeface="Calibri" panose="020F0502020204030204" pitchFamily="34" charset="0"/>
                        </a:rPr>
                        <a:t>Base Salary</a:t>
                      </a:r>
                    </a:p>
                  </a:txBody>
                  <a:tcPr marL="7691" marR="7691" marT="7691"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rtl="0" fontAlgn="b"/>
                      <a:endParaRPr lang="en-US" sz="1200" b="0" i="0" u="none" strike="noStrike">
                        <a:solidFill>
                          <a:srgbClr val="666666"/>
                        </a:solidFill>
                        <a:effectLst/>
                        <a:latin typeface="Calibri" panose="020F0502020204030204" pitchFamily="34" charset="0"/>
                      </a:endParaRPr>
                    </a:p>
                  </a:txBody>
                  <a:tcPr marL="7691" marR="7691" marT="7691" marB="0" anchor="b">
                    <a:lnL>
                      <a:noFill/>
                    </a:lnL>
                    <a:lnR>
                      <a:noFill/>
                    </a:lnR>
                    <a:lnT>
                      <a:noFill/>
                    </a:lnT>
                    <a:lnB>
                      <a:noFill/>
                    </a:lnB>
                  </a:tcPr>
                </a:tc>
                <a:tc gridSpan="2">
                  <a:txBody>
                    <a:bodyPr/>
                    <a:lstStyle/>
                    <a:p>
                      <a:pPr algn="ctr" rtl="0" fontAlgn="b"/>
                      <a:r>
                        <a:rPr lang="en-US" sz="1200" b="0" i="0" u="none" strike="noStrike">
                          <a:solidFill>
                            <a:srgbClr val="666666"/>
                          </a:solidFill>
                          <a:effectLst/>
                          <a:latin typeface="Calibri" panose="020F0502020204030204" pitchFamily="34" charset="0"/>
                        </a:rPr>
                        <a:t>Ln Base Salary</a:t>
                      </a:r>
                    </a:p>
                  </a:txBody>
                  <a:tcPr marL="7691" marR="7691" marT="7691"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232672965"/>
                  </a:ext>
                </a:extLst>
              </a:tr>
              <a:tr h="238782">
                <a:tc>
                  <a:txBody>
                    <a:bodyPr/>
                    <a:lstStyle/>
                    <a:p>
                      <a:pPr algn="ctr" rtl="0" fontAlgn="b"/>
                      <a:r>
                        <a:rPr lang="en-US" sz="1200" b="0" i="0" u="none" strike="noStrike">
                          <a:solidFill>
                            <a:srgbClr val="666666"/>
                          </a:solidFill>
                          <a:effectLst/>
                          <a:latin typeface="Calibri" panose="020F0502020204030204" pitchFamily="34" charset="0"/>
                        </a:rPr>
                        <a:t>Model</a:t>
                      </a:r>
                    </a:p>
                  </a:txBody>
                  <a:tcPr marL="7691" marR="7691" marT="769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dirty="0">
                          <a:solidFill>
                            <a:srgbClr val="666666"/>
                          </a:solidFill>
                          <a:effectLst/>
                          <a:latin typeface="Calibri" panose="020F0502020204030204" pitchFamily="34" charset="0"/>
                        </a:rPr>
                        <a:t>Variables</a:t>
                      </a:r>
                    </a:p>
                  </a:txBody>
                  <a:tcPr marL="7691" marR="7691" marT="769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dirty="0">
                          <a:solidFill>
                            <a:srgbClr val="666666"/>
                          </a:solidFill>
                          <a:effectLst/>
                          <a:latin typeface="Calibri" panose="020F0502020204030204" pitchFamily="34" charset="0"/>
                        </a:rPr>
                        <a:t> </a:t>
                      </a:r>
                    </a:p>
                  </a:txBody>
                  <a:tcPr marL="7691" marR="7691" marT="769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dirty="0">
                          <a:solidFill>
                            <a:srgbClr val="666666"/>
                          </a:solidFill>
                          <a:effectLst/>
                          <a:latin typeface="Calibri" panose="020F0502020204030204" pitchFamily="34" charset="0"/>
                        </a:rPr>
                        <a:t>Adjusted R</a:t>
                      </a:r>
                      <a:r>
                        <a:rPr lang="en-US" sz="1200" b="0" i="0" u="none" strike="noStrike" baseline="30000" dirty="0">
                          <a:solidFill>
                            <a:srgbClr val="666666"/>
                          </a:solidFill>
                          <a:effectLst/>
                          <a:latin typeface="Calibri" panose="020F0502020204030204" pitchFamily="34" charset="0"/>
                        </a:rPr>
                        <a:t>2</a:t>
                      </a:r>
                      <a:endParaRPr lang="en-US" sz="1200" b="0" i="0" u="none" strike="noStrike" dirty="0">
                        <a:solidFill>
                          <a:srgbClr val="666666"/>
                        </a:solidFill>
                        <a:effectLst/>
                        <a:latin typeface="Calibri" panose="020F0502020204030204" pitchFamily="34" charset="0"/>
                      </a:endParaRPr>
                    </a:p>
                  </a:txBody>
                  <a:tcPr marL="7691" marR="7691" marT="769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l-GR" sz="1200" b="0" i="0" u="none" strike="noStrike" dirty="0">
                          <a:solidFill>
                            <a:srgbClr val="666666"/>
                          </a:solidFill>
                          <a:effectLst/>
                          <a:latin typeface="Calibri" panose="020F0502020204030204" pitchFamily="34" charset="0"/>
                        </a:rPr>
                        <a:t>Δ </a:t>
                      </a:r>
                      <a:r>
                        <a:rPr lang="en-US" sz="1200" b="0" i="0" u="none" strike="noStrike" dirty="0">
                          <a:solidFill>
                            <a:srgbClr val="666666"/>
                          </a:solidFill>
                          <a:effectLst/>
                          <a:latin typeface="Calibri" panose="020F0502020204030204" pitchFamily="34" charset="0"/>
                        </a:rPr>
                        <a:t>Adjusted R</a:t>
                      </a:r>
                      <a:r>
                        <a:rPr lang="en-US" sz="1200" b="0" i="0" u="none" strike="noStrike" baseline="30000" dirty="0">
                          <a:solidFill>
                            <a:srgbClr val="666666"/>
                          </a:solidFill>
                          <a:effectLst/>
                          <a:latin typeface="Calibri" panose="020F0502020204030204" pitchFamily="34" charset="0"/>
                        </a:rPr>
                        <a:t>2</a:t>
                      </a:r>
                      <a:endParaRPr lang="en-US" sz="1200" b="0" i="0" u="none" strike="noStrike" dirty="0">
                        <a:solidFill>
                          <a:srgbClr val="666666"/>
                        </a:solidFill>
                        <a:effectLst/>
                        <a:latin typeface="Calibri" panose="020F0502020204030204" pitchFamily="34" charset="0"/>
                      </a:endParaRPr>
                    </a:p>
                  </a:txBody>
                  <a:tcPr marL="7691" marR="7691" marT="769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dirty="0">
                          <a:solidFill>
                            <a:srgbClr val="666666"/>
                          </a:solidFill>
                          <a:effectLst/>
                          <a:latin typeface="Calibri" panose="020F0502020204030204" pitchFamily="34" charset="0"/>
                        </a:rPr>
                        <a:t> </a:t>
                      </a:r>
                    </a:p>
                  </a:txBody>
                  <a:tcPr marL="7691" marR="7691" marT="769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666666"/>
                          </a:solidFill>
                          <a:effectLst/>
                          <a:latin typeface="Calibri" panose="020F0502020204030204" pitchFamily="34" charset="0"/>
                        </a:rPr>
                        <a:t>Adjusted R</a:t>
                      </a:r>
                      <a:r>
                        <a:rPr lang="en-US" sz="1200" b="0" i="0" u="none" strike="noStrike" baseline="30000">
                          <a:solidFill>
                            <a:srgbClr val="666666"/>
                          </a:solidFill>
                          <a:effectLst/>
                          <a:latin typeface="Calibri" panose="020F0502020204030204" pitchFamily="34" charset="0"/>
                        </a:rPr>
                        <a:t>2</a:t>
                      </a:r>
                      <a:endParaRPr lang="en-US" sz="1200" b="0" i="0" u="none" strike="noStrike">
                        <a:solidFill>
                          <a:srgbClr val="666666"/>
                        </a:solidFill>
                        <a:effectLst/>
                        <a:latin typeface="Calibri" panose="020F0502020204030204" pitchFamily="34" charset="0"/>
                      </a:endParaRPr>
                    </a:p>
                  </a:txBody>
                  <a:tcPr marL="7691" marR="7691" marT="769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l-GR" sz="1200" b="0" i="0" u="none" strike="noStrike">
                          <a:solidFill>
                            <a:srgbClr val="666666"/>
                          </a:solidFill>
                          <a:effectLst/>
                          <a:latin typeface="Calibri" panose="020F0502020204030204" pitchFamily="34" charset="0"/>
                        </a:rPr>
                        <a:t>Δ </a:t>
                      </a:r>
                      <a:r>
                        <a:rPr lang="en-US" sz="1200" b="0" i="0" u="none" strike="noStrike">
                          <a:solidFill>
                            <a:srgbClr val="666666"/>
                          </a:solidFill>
                          <a:effectLst/>
                          <a:latin typeface="Calibri" panose="020F0502020204030204" pitchFamily="34" charset="0"/>
                        </a:rPr>
                        <a:t>Adjusted R</a:t>
                      </a:r>
                      <a:r>
                        <a:rPr lang="en-US" sz="1200" b="0" i="0" u="none" strike="noStrike" baseline="30000">
                          <a:solidFill>
                            <a:srgbClr val="666666"/>
                          </a:solidFill>
                          <a:effectLst/>
                          <a:latin typeface="Calibri" panose="020F0502020204030204" pitchFamily="34" charset="0"/>
                        </a:rPr>
                        <a:t>2</a:t>
                      </a:r>
                      <a:endParaRPr lang="en-US" sz="1200" b="0" i="0" u="none" strike="noStrike">
                        <a:solidFill>
                          <a:srgbClr val="666666"/>
                        </a:solidFill>
                        <a:effectLst/>
                        <a:latin typeface="Calibri" panose="020F0502020204030204" pitchFamily="34" charset="0"/>
                      </a:endParaRPr>
                    </a:p>
                  </a:txBody>
                  <a:tcPr marL="7691" marR="7691" marT="769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6543807"/>
                  </a:ext>
                </a:extLst>
              </a:tr>
              <a:tr h="211308">
                <a:tc>
                  <a:txBody>
                    <a:bodyPr/>
                    <a:lstStyle/>
                    <a:p>
                      <a:pPr algn="ctr" rtl="0" fontAlgn="ctr"/>
                      <a:r>
                        <a:rPr lang="en-US" sz="1200" b="0" i="0" u="none" strike="noStrike">
                          <a:solidFill>
                            <a:srgbClr val="666666"/>
                          </a:solidFill>
                          <a:effectLst/>
                          <a:latin typeface="Calibri" panose="020F0502020204030204" pitchFamily="34" charset="0"/>
                        </a:rPr>
                        <a:t>1</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dirty="0">
                          <a:solidFill>
                            <a:srgbClr val="666666"/>
                          </a:solidFill>
                          <a:effectLst/>
                          <a:latin typeface="Calibri" panose="020F0502020204030204" pitchFamily="34" charset="0"/>
                        </a:rPr>
                        <a:t>0.036</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dirty="0">
                          <a:solidFill>
                            <a:srgbClr val="666666"/>
                          </a:solidFill>
                          <a:effectLst/>
                          <a:latin typeface="Calibri" panose="020F0502020204030204" pitchFamily="34" charset="0"/>
                        </a:rPr>
                        <a:t>0.041</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2676807"/>
                  </a:ext>
                </a:extLst>
              </a:tr>
              <a:tr h="211308">
                <a:tc>
                  <a:txBody>
                    <a:bodyPr/>
                    <a:lstStyle/>
                    <a:p>
                      <a:pPr algn="ctr" rtl="0" fontAlgn="ctr"/>
                      <a:r>
                        <a:rPr lang="en-US" sz="1200" b="0" i="0" u="none" strike="noStrike">
                          <a:solidFill>
                            <a:srgbClr val="666666"/>
                          </a:solidFill>
                          <a:effectLst/>
                          <a:latin typeface="Calibri" panose="020F0502020204030204" pitchFamily="34" charset="0"/>
                        </a:rPr>
                        <a:t>2</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rowSpan="2">
                  <a:txBody>
                    <a:bodyPr/>
                    <a:lstStyle/>
                    <a:p>
                      <a:pPr algn="ctr" rtl="0" fontAlgn="ctr"/>
                      <a:r>
                        <a:rPr lang="en-US" sz="1200" b="0" i="0" u="none" strike="noStrike" dirty="0">
                          <a:solidFill>
                            <a:srgbClr val="666666"/>
                          </a:solidFill>
                          <a:effectLst/>
                          <a:latin typeface="Calibri" panose="020F0502020204030204" pitchFamily="34" charset="0"/>
                        </a:rPr>
                        <a:t>0.394</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0" fontAlgn="ctr"/>
                      <a:r>
                        <a:rPr lang="en-US" sz="1200" b="0" i="0" u="none" strike="noStrike">
                          <a:solidFill>
                            <a:srgbClr val="666666"/>
                          </a:solidFill>
                          <a:effectLst/>
                          <a:latin typeface="Calibri" panose="020F0502020204030204" pitchFamily="34" charset="0"/>
                        </a:rPr>
                        <a:t>0.358</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rowSpan="2">
                  <a:txBody>
                    <a:bodyPr/>
                    <a:lstStyle/>
                    <a:p>
                      <a:pPr algn="ctr" rtl="0" fontAlgn="ctr"/>
                      <a:r>
                        <a:rPr lang="en-US" sz="1200" b="0" i="0" u="none" strike="noStrike" dirty="0">
                          <a:solidFill>
                            <a:srgbClr val="666666"/>
                          </a:solidFill>
                          <a:effectLst/>
                          <a:latin typeface="Calibri" panose="020F0502020204030204" pitchFamily="34" charset="0"/>
                        </a:rPr>
                        <a:t>0.403</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0" fontAlgn="ctr"/>
                      <a:r>
                        <a:rPr lang="en-US" sz="1200" b="0" i="0" u="none" strike="noStrike">
                          <a:solidFill>
                            <a:srgbClr val="666666"/>
                          </a:solidFill>
                          <a:effectLst/>
                          <a:latin typeface="Calibri" panose="020F0502020204030204" pitchFamily="34" charset="0"/>
                        </a:rPr>
                        <a:t>0.362</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7914616"/>
                  </a:ext>
                </a:extLst>
              </a:tr>
              <a:tr h="211308">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Department</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569163364"/>
                  </a:ext>
                </a:extLst>
              </a:tr>
              <a:tr h="211308">
                <a:tc>
                  <a:txBody>
                    <a:bodyPr/>
                    <a:lstStyle/>
                    <a:p>
                      <a:pPr algn="ctr" rtl="0" fontAlgn="ctr"/>
                      <a:r>
                        <a:rPr lang="en-US" sz="1200" b="0" i="0" u="none" strike="noStrike">
                          <a:solidFill>
                            <a:srgbClr val="666666"/>
                          </a:solidFill>
                          <a:effectLst/>
                          <a:latin typeface="Calibri" panose="020F0502020204030204" pitchFamily="34" charset="0"/>
                        </a:rPr>
                        <a:t>3</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rowSpan="3">
                  <a:txBody>
                    <a:bodyPr/>
                    <a:lstStyle/>
                    <a:p>
                      <a:pPr algn="ctr" rtl="0" fontAlgn="ctr"/>
                      <a:r>
                        <a:rPr lang="en-US" sz="1200" b="0" i="0" u="none" strike="noStrike">
                          <a:solidFill>
                            <a:srgbClr val="666666"/>
                          </a:solidFill>
                          <a:effectLst/>
                          <a:latin typeface="Calibri" panose="020F0502020204030204" pitchFamily="34" charset="0"/>
                        </a:rPr>
                        <a:t>0.715</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rtl="0" fontAlgn="ctr"/>
                      <a:r>
                        <a:rPr lang="en-US" sz="1200" b="0" i="0" u="none" strike="noStrike" dirty="0">
                          <a:solidFill>
                            <a:srgbClr val="666666"/>
                          </a:solidFill>
                          <a:effectLst/>
                          <a:latin typeface="Calibri" panose="020F0502020204030204" pitchFamily="34" charset="0"/>
                        </a:rPr>
                        <a:t>0.321</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rowSpan="3">
                  <a:txBody>
                    <a:bodyPr/>
                    <a:lstStyle/>
                    <a:p>
                      <a:pPr algn="ctr" rtl="0" fontAlgn="ctr"/>
                      <a:r>
                        <a:rPr lang="en-US" sz="1200" b="0" i="0" u="none" strike="noStrike" dirty="0">
                          <a:solidFill>
                            <a:srgbClr val="666666"/>
                          </a:solidFill>
                          <a:effectLst/>
                          <a:latin typeface="Calibri" panose="020F0502020204030204" pitchFamily="34" charset="0"/>
                        </a:rPr>
                        <a:t>0.782</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rtl="0" fontAlgn="ctr"/>
                      <a:r>
                        <a:rPr lang="en-US" sz="1200" b="0" i="0" u="none" strike="noStrike">
                          <a:solidFill>
                            <a:srgbClr val="666666"/>
                          </a:solidFill>
                          <a:effectLst/>
                          <a:latin typeface="Calibri" panose="020F0502020204030204" pitchFamily="34" charset="0"/>
                        </a:rPr>
                        <a:t>0.379</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4240247"/>
                  </a:ext>
                </a:extLst>
              </a:tr>
              <a:tr h="211308">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Department</a:t>
                      </a:r>
                    </a:p>
                  </a:txBody>
                  <a:tcPr marL="7691" marR="7691" marT="7691"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897883696"/>
                  </a:ext>
                </a:extLst>
              </a:tr>
              <a:tr h="211308">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Current Rank</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321756345"/>
                  </a:ext>
                </a:extLst>
              </a:tr>
              <a:tr h="211308">
                <a:tc>
                  <a:txBody>
                    <a:bodyPr/>
                    <a:lstStyle/>
                    <a:p>
                      <a:pPr algn="ctr" rtl="0" fontAlgn="ctr"/>
                      <a:r>
                        <a:rPr lang="en-US" sz="1200" b="0" i="0" u="none" strike="noStrike">
                          <a:solidFill>
                            <a:srgbClr val="666666"/>
                          </a:solidFill>
                          <a:effectLst/>
                          <a:latin typeface="Calibri" panose="020F0502020204030204" pitchFamily="34" charset="0"/>
                        </a:rPr>
                        <a:t>4</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rowSpan="4">
                  <a:txBody>
                    <a:bodyPr/>
                    <a:lstStyle/>
                    <a:p>
                      <a:pPr algn="ctr" rtl="0" fontAlgn="ctr"/>
                      <a:r>
                        <a:rPr lang="en-US" sz="1200" b="0" i="0" u="none" strike="noStrike" dirty="0">
                          <a:solidFill>
                            <a:srgbClr val="666666"/>
                          </a:solidFill>
                          <a:effectLst/>
                          <a:latin typeface="Calibri" panose="020F0502020204030204" pitchFamily="34" charset="0"/>
                        </a:rPr>
                        <a:t>0.759</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ctr" rtl="0" fontAlgn="ctr"/>
                      <a:r>
                        <a:rPr lang="en-US" sz="1200" b="0" i="0" u="none" strike="noStrike" dirty="0">
                          <a:solidFill>
                            <a:srgbClr val="666666"/>
                          </a:solidFill>
                          <a:effectLst/>
                          <a:latin typeface="Calibri" panose="020F0502020204030204" pitchFamily="34" charset="0"/>
                        </a:rPr>
                        <a:t>0.044</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rowSpan="4">
                  <a:txBody>
                    <a:bodyPr/>
                    <a:lstStyle/>
                    <a:p>
                      <a:pPr algn="ctr" rtl="0" fontAlgn="ctr"/>
                      <a:r>
                        <a:rPr lang="en-US" sz="1200" b="0" i="0" u="none" strike="noStrike" dirty="0">
                          <a:solidFill>
                            <a:srgbClr val="666666"/>
                          </a:solidFill>
                          <a:effectLst/>
                          <a:latin typeface="Calibri" panose="020F0502020204030204" pitchFamily="34" charset="0"/>
                        </a:rPr>
                        <a:t>0.814</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ctr" rtl="0" fontAlgn="ctr"/>
                      <a:r>
                        <a:rPr lang="en-US" sz="1200" b="0" i="0" u="none" strike="noStrike">
                          <a:solidFill>
                            <a:srgbClr val="666666"/>
                          </a:solidFill>
                          <a:effectLst/>
                          <a:latin typeface="Calibri" panose="020F0502020204030204" pitchFamily="34" charset="0"/>
                        </a:rPr>
                        <a:t>0.032</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0468472"/>
                  </a:ext>
                </a:extLst>
              </a:tr>
              <a:tr h="211308">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Department</a:t>
                      </a:r>
                    </a:p>
                  </a:txBody>
                  <a:tcPr marL="7691" marR="7691" marT="7691"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955820074"/>
                  </a:ext>
                </a:extLst>
              </a:tr>
              <a:tr h="211308">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Current Rank</a:t>
                      </a:r>
                    </a:p>
                  </a:txBody>
                  <a:tcPr marL="7691" marR="7691" marT="7691"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961963034"/>
                  </a:ext>
                </a:extLst>
              </a:tr>
              <a:tr h="211308">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Rank at Hire</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834754493"/>
                  </a:ext>
                </a:extLst>
              </a:tr>
              <a:tr h="211308">
                <a:tc>
                  <a:txBody>
                    <a:bodyPr/>
                    <a:lstStyle/>
                    <a:p>
                      <a:pPr algn="ctr" rtl="0" fontAlgn="ctr"/>
                      <a:r>
                        <a:rPr lang="en-US" sz="1200" b="0" i="0" u="none" strike="noStrike">
                          <a:solidFill>
                            <a:srgbClr val="666666"/>
                          </a:solidFill>
                          <a:effectLst/>
                          <a:latin typeface="Calibri" panose="020F0502020204030204" pitchFamily="34" charset="0"/>
                        </a:rPr>
                        <a:t>5</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rowSpan="5">
                  <a:txBody>
                    <a:bodyPr/>
                    <a:lstStyle/>
                    <a:p>
                      <a:pPr algn="ctr" rtl="0" fontAlgn="ctr"/>
                      <a:r>
                        <a:rPr lang="en-US" sz="1200" b="0" i="0" u="none" strike="noStrike">
                          <a:solidFill>
                            <a:srgbClr val="666666"/>
                          </a:solidFill>
                          <a:effectLst/>
                          <a:latin typeface="Calibri" panose="020F0502020204030204" pitchFamily="34" charset="0"/>
                        </a:rPr>
                        <a:t>0.769</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ctr" rtl="0" fontAlgn="ctr"/>
                      <a:r>
                        <a:rPr lang="en-US" sz="1200" b="0" i="0" u="none" strike="noStrike" dirty="0" smtClean="0">
                          <a:solidFill>
                            <a:srgbClr val="666666"/>
                          </a:solidFill>
                          <a:effectLst/>
                          <a:latin typeface="Calibri" panose="020F0502020204030204" pitchFamily="34" charset="0"/>
                        </a:rPr>
                        <a:t>0.010</a:t>
                      </a:r>
                      <a:endParaRPr lang="en-US" sz="1200" b="0" i="0" u="none" strike="noStrike" dirty="0">
                        <a:solidFill>
                          <a:srgbClr val="666666"/>
                        </a:solidFill>
                        <a:effectLst/>
                        <a:latin typeface="Calibri" panose="020F0502020204030204" pitchFamily="34" charset="0"/>
                      </a:endParaRP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rowSpan="5">
                  <a:txBody>
                    <a:bodyPr/>
                    <a:lstStyle/>
                    <a:p>
                      <a:pPr algn="ctr" rtl="0" fontAlgn="ctr"/>
                      <a:r>
                        <a:rPr lang="en-US" sz="1200" b="0" i="0" u="none" strike="noStrike" dirty="0">
                          <a:solidFill>
                            <a:srgbClr val="666666"/>
                          </a:solidFill>
                          <a:effectLst/>
                          <a:latin typeface="Calibri" panose="020F0502020204030204" pitchFamily="34" charset="0"/>
                        </a:rPr>
                        <a:t>0.827</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ctr" rtl="0" fontAlgn="ctr"/>
                      <a:r>
                        <a:rPr lang="en-US" sz="1200" b="0" i="0" u="none" strike="noStrike" dirty="0">
                          <a:solidFill>
                            <a:srgbClr val="666666"/>
                          </a:solidFill>
                          <a:effectLst/>
                          <a:latin typeface="Calibri" panose="020F0502020204030204" pitchFamily="34" charset="0"/>
                        </a:rPr>
                        <a:t>0.013</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2341027"/>
                  </a:ext>
                </a:extLst>
              </a:tr>
              <a:tr h="211308">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Department</a:t>
                      </a:r>
                    </a:p>
                  </a:txBody>
                  <a:tcPr marL="7691" marR="7691" marT="7691"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889802345"/>
                  </a:ext>
                </a:extLst>
              </a:tr>
              <a:tr h="211308">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Current Rank</a:t>
                      </a:r>
                    </a:p>
                  </a:txBody>
                  <a:tcPr marL="7691" marR="7691" marT="7691"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430391610"/>
                  </a:ext>
                </a:extLst>
              </a:tr>
              <a:tr h="211308">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Rank at Hire</a:t>
                      </a:r>
                    </a:p>
                  </a:txBody>
                  <a:tcPr marL="7691" marR="7691" marT="7691"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916154540"/>
                  </a:ext>
                </a:extLst>
              </a:tr>
              <a:tr h="211308">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Time in Rank</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628505215"/>
                  </a:ext>
                </a:extLst>
              </a:tr>
              <a:tr h="211308">
                <a:tc>
                  <a:txBody>
                    <a:bodyPr/>
                    <a:lstStyle/>
                    <a:p>
                      <a:pPr algn="ctr" rtl="0" fontAlgn="ctr"/>
                      <a:r>
                        <a:rPr lang="en-US" sz="1200" b="0" i="0" u="none" strike="noStrike">
                          <a:solidFill>
                            <a:srgbClr val="666666"/>
                          </a:solidFill>
                          <a:effectLst/>
                          <a:latin typeface="Calibri" panose="020F0502020204030204" pitchFamily="34" charset="0"/>
                        </a:rPr>
                        <a:t>6</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rtl="0" fontAlgn="ctr"/>
                      <a:r>
                        <a:rPr lang="en-US" sz="1200" b="0" i="0" u="none" strike="noStrike">
                          <a:solidFill>
                            <a:srgbClr val="666666"/>
                          </a:solidFill>
                          <a:effectLst/>
                          <a:latin typeface="Calibri" panose="020F0502020204030204" pitchFamily="34" charset="0"/>
                        </a:rPr>
                        <a:t>Gender</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rowSpan="6">
                  <a:txBody>
                    <a:bodyPr/>
                    <a:lstStyle/>
                    <a:p>
                      <a:pPr algn="ctr" rtl="0" fontAlgn="ctr"/>
                      <a:r>
                        <a:rPr lang="en-US" sz="1200" b="0" i="0" u="none" strike="noStrike">
                          <a:solidFill>
                            <a:srgbClr val="666666"/>
                          </a:solidFill>
                          <a:effectLst/>
                          <a:latin typeface="Calibri" panose="020F0502020204030204" pitchFamily="34" charset="0"/>
                        </a:rPr>
                        <a:t>0.771</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algn="ctr" rtl="0" fontAlgn="ctr"/>
                      <a:r>
                        <a:rPr lang="en-US" sz="1200" b="0" i="0" u="none" strike="noStrike">
                          <a:solidFill>
                            <a:srgbClr val="666666"/>
                          </a:solidFill>
                          <a:effectLst/>
                          <a:latin typeface="Calibri" panose="020F0502020204030204" pitchFamily="34" charset="0"/>
                        </a:rPr>
                        <a:t>0.002</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w="12700" cap="flat" cmpd="sng" algn="ctr">
                      <a:solidFill>
                        <a:srgbClr val="000000"/>
                      </a:solidFill>
                      <a:prstDash val="solid"/>
                      <a:round/>
                      <a:headEnd type="none" w="med" len="med"/>
                      <a:tailEnd type="none" w="med" len="med"/>
                    </a:lnT>
                    <a:lnB>
                      <a:noFill/>
                    </a:lnB>
                  </a:tcPr>
                </a:tc>
                <a:tc rowSpan="6">
                  <a:txBody>
                    <a:bodyPr/>
                    <a:lstStyle/>
                    <a:p>
                      <a:pPr algn="ctr" rtl="0" fontAlgn="ctr"/>
                      <a:r>
                        <a:rPr lang="en-US" sz="1200" b="0" i="0" u="none" strike="noStrike" dirty="0">
                          <a:solidFill>
                            <a:srgbClr val="666666"/>
                          </a:solidFill>
                          <a:effectLst/>
                          <a:latin typeface="Calibri" panose="020F0502020204030204" pitchFamily="34" charset="0"/>
                        </a:rPr>
                        <a:t>0.828</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algn="ctr" rtl="0" fontAlgn="ctr"/>
                      <a:r>
                        <a:rPr lang="en-US" sz="1200" b="0" i="0" u="none" strike="noStrike" dirty="0">
                          <a:solidFill>
                            <a:srgbClr val="666666"/>
                          </a:solidFill>
                          <a:effectLst/>
                          <a:latin typeface="Calibri" panose="020F0502020204030204" pitchFamily="34" charset="0"/>
                        </a:rPr>
                        <a:t>0.001</a:t>
                      </a:r>
                    </a:p>
                  </a:txBody>
                  <a:tcPr marL="7691" marR="7691" marT="76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9451614"/>
                  </a:ext>
                </a:extLst>
              </a:tr>
              <a:tr h="211308">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Department</a:t>
                      </a:r>
                    </a:p>
                  </a:txBody>
                  <a:tcPr marL="7691" marR="7691" marT="7691"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481726069"/>
                  </a:ext>
                </a:extLst>
              </a:tr>
              <a:tr h="211308">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Current Rank</a:t>
                      </a:r>
                    </a:p>
                  </a:txBody>
                  <a:tcPr marL="7691" marR="7691" marT="7691"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545028227"/>
                  </a:ext>
                </a:extLst>
              </a:tr>
              <a:tr h="211308">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Rank at Hire</a:t>
                      </a:r>
                    </a:p>
                  </a:txBody>
                  <a:tcPr marL="7691" marR="7691" marT="7691"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39754581"/>
                  </a:ext>
                </a:extLst>
              </a:tr>
              <a:tr h="211308">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a:txBody>
                    <a:bodyPr/>
                    <a:lstStyle/>
                    <a:p>
                      <a:pPr algn="l" rtl="0" fontAlgn="ctr"/>
                      <a:r>
                        <a:rPr lang="en-US" sz="1200" b="0" i="0" u="none" strike="noStrike">
                          <a:solidFill>
                            <a:srgbClr val="666666"/>
                          </a:solidFill>
                          <a:effectLst/>
                          <a:latin typeface="Calibri" panose="020F0502020204030204" pitchFamily="34" charset="0"/>
                        </a:rPr>
                        <a:t>Time in Rank</a:t>
                      </a:r>
                    </a:p>
                  </a:txBody>
                  <a:tcPr marL="7691" marR="7691" marT="7691" marB="0" anchor="ctr">
                    <a:lnL>
                      <a:noFill/>
                    </a:lnL>
                    <a:lnR>
                      <a:noFill/>
                    </a:lnR>
                    <a:lnT>
                      <a:noFill/>
                    </a:lnT>
                    <a:lnB>
                      <a:noFill/>
                    </a:lnB>
                  </a:tcPr>
                </a:tc>
                <a:tc>
                  <a:txBody>
                    <a:bodyPr/>
                    <a:lstStyle/>
                    <a:p>
                      <a:pPr algn="ctr" rtl="0" fontAlgn="ctr"/>
                      <a:endParaRPr lang="en-US" sz="1200" b="0" i="0" u="none" strike="noStrike">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tc>
                  <a:txBody>
                    <a:bodyPr/>
                    <a:lstStyle/>
                    <a:p>
                      <a:pPr algn="ctr" rtl="0" fontAlgn="ctr"/>
                      <a:endParaRPr lang="en-US" sz="1200" b="0" i="0" u="none" strike="noStrike" dirty="0">
                        <a:solidFill>
                          <a:srgbClr val="666666"/>
                        </a:solidFill>
                        <a:effectLst/>
                        <a:latin typeface="Calibri" panose="020F0502020204030204" pitchFamily="34" charset="0"/>
                      </a:endParaRPr>
                    </a:p>
                  </a:txBody>
                  <a:tcPr marL="7691" marR="7691" marT="7691" marB="0" anchor="ctr">
                    <a:lnL>
                      <a:noFill/>
                    </a:lnL>
                    <a:lnR>
                      <a:noFill/>
                    </a:lnR>
                    <a:lnT>
                      <a:noFill/>
                    </a:lnT>
                    <a:lnB>
                      <a:noFill/>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413574295"/>
                  </a:ext>
                </a:extLst>
              </a:tr>
              <a:tr h="211308">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rtl="0" fontAlgn="ctr"/>
                      <a:r>
                        <a:rPr lang="en-US" sz="1200" b="0" i="0" u="none" strike="noStrike">
                          <a:solidFill>
                            <a:srgbClr val="666666"/>
                          </a:solidFill>
                          <a:effectLst/>
                          <a:latin typeface="Calibri" panose="020F0502020204030204" pitchFamily="34" charset="0"/>
                        </a:rPr>
                        <a:t>URM Status</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r>
                        <a:rPr lang="en-US" sz="1200" b="0" i="0" u="none" strike="noStrike">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rtl="0" fontAlgn="ctr"/>
                      <a:r>
                        <a:rPr lang="en-US" sz="1200" b="0" i="0" u="none" strike="noStrike" dirty="0">
                          <a:solidFill>
                            <a:srgbClr val="666666"/>
                          </a:solidFill>
                          <a:effectLst/>
                          <a:latin typeface="Calibri" panose="020F0502020204030204" pitchFamily="34" charset="0"/>
                        </a:rPr>
                        <a:t> </a:t>
                      </a:r>
                    </a:p>
                  </a:txBody>
                  <a:tcPr marL="7691" marR="7691" marT="7691"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21472693"/>
                  </a:ext>
                </a:extLst>
              </a:tr>
            </a:tbl>
          </a:graphicData>
        </a:graphic>
      </p:graphicFrame>
    </p:spTree>
    <p:extLst>
      <p:ext uri="{BB962C8B-B14F-4D97-AF65-F5344CB8AC3E}">
        <p14:creationId xmlns:p14="http://schemas.microsoft.com/office/powerpoint/2010/main" val="38191073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8" y="2189263"/>
            <a:ext cx="9189674" cy="3790483"/>
          </a:xfrm>
        </p:spPr>
        <p:txBody>
          <a:bodyPr/>
          <a:lstStyle/>
          <a:p>
            <a:pPr marL="285750" indent="-285750">
              <a:buFont typeface="Arial" panose="020B0604020202020204" pitchFamily="34" charset="0"/>
              <a:buChar char="•"/>
            </a:pPr>
            <a:r>
              <a:rPr lang="en-US" dirty="0"/>
              <a:t>In order to assess the impact of faculty salaries considered outliers at each end of the salary range, a residual analysis was done. </a:t>
            </a:r>
            <a:endParaRPr lang="en-US" dirty="0" smtClean="0"/>
          </a:p>
          <a:p>
            <a:pPr marL="285750" indent="-285750">
              <a:buFont typeface="Arial" panose="020B0604020202020204" pitchFamily="34" charset="0"/>
              <a:buChar char="•"/>
            </a:pPr>
            <a:r>
              <a:rPr lang="en-US" dirty="0"/>
              <a:t>In each model, a total of 17 faculty members were identified as outliers with 7 faculty members considered outliers within both regression </a:t>
            </a:r>
            <a:r>
              <a:rPr lang="en-US" dirty="0" smtClean="0"/>
              <a:t>models.</a:t>
            </a:r>
          </a:p>
          <a:p>
            <a:pPr marL="285750" indent="-285750">
              <a:buFont typeface="Arial" panose="020B0604020202020204" pitchFamily="34" charset="0"/>
              <a:buChar char="•"/>
            </a:pPr>
            <a:r>
              <a:rPr lang="en-US" dirty="0" smtClean="0"/>
              <a:t>Each </a:t>
            </a:r>
            <a:r>
              <a:rPr lang="en-US" dirty="0"/>
              <a:t>model was re-run excluding the outliers and the results did not change.  There was no statistically significant effect for gender. </a:t>
            </a:r>
          </a:p>
        </p:txBody>
      </p:sp>
      <p:sp>
        <p:nvSpPr>
          <p:cNvPr id="3" name="Title 2"/>
          <p:cNvSpPr>
            <a:spLocks noGrp="1"/>
          </p:cNvSpPr>
          <p:nvPr>
            <p:ph type="title"/>
          </p:nvPr>
        </p:nvSpPr>
        <p:spPr/>
        <p:txBody>
          <a:bodyPr/>
          <a:lstStyle/>
          <a:p>
            <a:r>
              <a:rPr lang="en-US" dirty="0" smtClean="0"/>
              <a:t>Outlier Analysis</a:t>
            </a:r>
            <a:endParaRPr lang="en-US" dirty="0"/>
          </a:p>
        </p:txBody>
      </p:sp>
      <p:sp>
        <p:nvSpPr>
          <p:cNvPr id="4" name="TextBox 3"/>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14353548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8" y="2189263"/>
            <a:ext cx="11168442" cy="3790483"/>
          </a:xfrm>
        </p:spPr>
        <p:txBody>
          <a:bodyPr/>
          <a:lstStyle/>
          <a:p>
            <a:r>
              <a:rPr lang="en-US" sz="2400" dirty="0" smtClean="0"/>
              <a:t>After controlling for the effects of current academic rank, time in current rank, rank at hire, departmental affiliations, or discipline market factors, the unexplained wage gap between male and female faculty members varied  between 0.1% and 1.3% and was not statistically significantly different (p=0.933 departmental model and p=0.322 salary market factor model).</a:t>
            </a:r>
          </a:p>
          <a:p>
            <a:r>
              <a:rPr lang="en-US" sz="2400" dirty="0" smtClean="0"/>
              <a:t>Likewise, there was no evidence of a systemic pay bias against faculty</a:t>
            </a:r>
            <a:r>
              <a:rPr lang="en-US" sz="2400" b="1" dirty="0" smtClean="0"/>
              <a:t> </a:t>
            </a:r>
            <a:r>
              <a:rPr lang="en-US" sz="2400" dirty="0" smtClean="0"/>
              <a:t>in underrepresented race/ethnicity categories relative to non-underrepresented faculty.</a:t>
            </a:r>
          </a:p>
          <a:p>
            <a:r>
              <a:rPr lang="en-US" sz="2400" dirty="0" smtClean="0"/>
              <a:t>Work-related factors such as rank, experience, and discipline have an effect on pay and were statistically significant.</a:t>
            </a:r>
            <a:endParaRPr lang="en-US" sz="2400" dirty="0"/>
          </a:p>
        </p:txBody>
      </p:sp>
      <p:sp>
        <p:nvSpPr>
          <p:cNvPr id="3" name="Title 2"/>
          <p:cNvSpPr>
            <a:spLocks noGrp="1"/>
          </p:cNvSpPr>
          <p:nvPr>
            <p:ph type="title"/>
          </p:nvPr>
        </p:nvSpPr>
        <p:spPr>
          <a:xfrm>
            <a:off x="569468" y="1063792"/>
            <a:ext cx="10515600" cy="716084"/>
          </a:xfrm>
        </p:spPr>
        <p:txBody>
          <a:bodyPr/>
          <a:lstStyle/>
          <a:p>
            <a:r>
              <a:rPr lang="en-US" dirty="0" smtClean="0"/>
              <a:t>Discussion</a:t>
            </a:r>
            <a:endParaRPr lang="en-US" dirty="0"/>
          </a:p>
        </p:txBody>
      </p:sp>
      <p:sp>
        <p:nvSpPr>
          <p:cNvPr id="4" name="TextBox 3"/>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24870446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569467" y="2189263"/>
            <a:ext cx="10601355" cy="3790483"/>
          </a:xfrm>
        </p:spPr>
        <p:txBody>
          <a:bodyPr/>
          <a:lstStyle/>
          <a:p>
            <a:pPr marL="285750" indent="-285750">
              <a:buFont typeface="Arial" panose="020B0604020202020204" pitchFamily="34" charset="0"/>
              <a:buChar char="•"/>
            </a:pPr>
            <a:r>
              <a:rPr lang="en-US" dirty="0" smtClean="0"/>
              <a:t>Study did not analyze salaries of non-tenure track, EOC, GFT and librarian faculty</a:t>
            </a:r>
          </a:p>
          <a:p>
            <a:pPr marL="285750" indent="-285750">
              <a:buFont typeface="Arial" panose="020B0604020202020204" pitchFamily="34" charset="0"/>
              <a:buChar char="•"/>
            </a:pPr>
            <a:r>
              <a:rPr lang="en-US" dirty="0" smtClean="0"/>
              <a:t>Study does not address differences in promotion and tenure rates between men and women</a:t>
            </a:r>
          </a:p>
          <a:p>
            <a:pPr marL="285750" indent="-285750">
              <a:buFont typeface="Arial" panose="020B0604020202020204" pitchFamily="34" charset="0"/>
              <a:buChar char="•"/>
            </a:pPr>
            <a:r>
              <a:rPr lang="en-US" dirty="0" smtClean="0"/>
              <a:t>Study did not consider research productivity and professional achievement other than academic rank</a:t>
            </a:r>
          </a:p>
          <a:p>
            <a:pPr marL="285750" indent="-285750">
              <a:buFont typeface="Arial" panose="020B0604020202020204" pitchFamily="34" charset="0"/>
              <a:buChar char="•"/>
            </a:pPr>
            <a:r>
              <a:rPr lang="en-US" dirty="0" smtClean="0"/>
              <a:t>Study considered only state base salary, therefore excluding compensation from Also Receives, the Research Foundation, UB Foundation or other sources.</a:t>
            </a:r>
          </a:p>
          <a:p>
            <a:pPr marL="285750" indent="-285750">
              <a:buFont typeface="Arial" panose="020B0604020202020204" pitchFamily="34" charset="0"/>
              <a:buChar char="•"/>
            </a:pPr>
            <a:r>
              <a:rPr lang="en-US" dirty="0" smtClean="0"/>
              <a:t>The study did not address any differences in rank at hire between men and women</a:t>
            </a:r>
          </a:p>
          <a:p>
            <a:pPr marL="285750" indent="-285750">
              <a:buFont typeface="Arial" panose="020B0604020202020204" pitchFamily="34" charset="0"/>
              <a:buChar char="•"/>
            </a:pPr>
            <a:r>
              <a:rPr lang="en-US" dirty="0"/>
              <a:t>Individual cases of gender bias may not show up in population-based statistics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3" name="Title 2"/>
          <p:cNvSpPr>
            <a:spLocks noGrp="1"/>
          </p:cNvSpPr>
          <p:nvPr>
            <p:ph type="title"/>
          </p:nvPr>
        </p:nvSpPr>
        <p:spPr/>
        <p:txBody>
          <a:bodyPr/>
          <a:lstStyle/>
          <a:p>
            <a:r>
              <a:rPr lang="en-US" dirty="0" smtClean="0"/>
              <a:t>Limitations</a:t>
            </a:r>
            <a:endParaRPr lang="en-US" dirty="0"/>
          </a:p>
        </p:txBody>
      </p:sp>
      <p:sp>
        <p:nvSpPr>
          <p:cNvPr id="4" name="TextBox 3"/>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5162606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7" y="2189263"/>
            <a:ext cx="9283660" cy="3790483"/>
          </a:xfrm>
        </p:spPr>
        <p:txBody>
          <a:bodyPr/>
          <a:lstStyle/>
          <a:p>
            <a:pPr>
              <a:lnSpc>
                <a:spcPct val="100000"/>
              </a:lnSpc>
            </a:pPr>
            <a:r>
              <a:rPr lang="en-US" spc="-50" dirty="0" smtClean="0">
                <a:solidFill>
                  <a:schemeClr val="tx1"/>
                </a:solidFill>
              </a:rPr>
              <a:t>UB’s Office of Equity, Diversity and Inclusion will address individual reports of salary inequity under UB’s Discrimination and Harassment Policy. </a:t>
            </a:r>
          </a:p>
          <a:p>
            <a:pPr>
              <a:lnSpc>
                <a:spcPct val="100000"/>
              </a:lnSpc>
            </a:pPr>
            <a:r>
              <a:rPr lang="en-US" dirty="0" smtClean="0"/>
              <a:t>	Contact info:  (716) 645-2266 (phone), </a:t>
            </a:r>
            <a:r>
              <a:rPr lang="en-US" dirty="0" smtClean="0">
                <a:hlinkClick r:id="rId2"/>
              </a:rPr>
              <a:t>diversity@buffalo.edu</a:t>
            </a:r>
            <a:r>
              <a:rPr lang="en-US" dirty="0" smtClean="0"/>
              <a:t> (email)</a:t>
            </a:r>
            <a:r>
              <a:rPr lang="en-US" spc="-50" dirty="0" smtClean="0">
                <a:solidFill>
                  <a:schemeClr val="tx1"/>
                </a:solidFill>
              </a:rPr>
              <a:t> </a:t>
            </a:r>
          </a:p>
          <a:p>
            <a:pPr>
              <a:lnSpc>
                <a:spcPct val="100000"/>
              </a:lnSpc>
            </a:pPr>
            <a:r>
              <a:rPr lang="en-US" dirty="0" smtClean="0"/>
              <a:t>In addition to gender and race/national origin, EDI will investigate salary disparities on any basis covered by law (ex. age, disability, sexual orientation)</a:t>
            </a:r>
          </a:p>
          <a:p>
            <a:pPr>
              <a:lnSpc>
                <a:spcPct val="100000"/>
              </a:lnSpc>
            </a:pPr>
            <a:r>
              <a:rPr lang="en-US" u="sng" spc="-50" dirty="0" smtClean="0">
                <a:solidFill>
                  <a:schemeClr val="tx1"/>
                </a:solidFill>
              </a:rPr>
              <a:t>Process</a:t>
            </a:r>
          </a:p>
          <a:p>
            <a:pPr marL="285750" indent="-285750">
              <a:lnSpc>
                <a:spcPct val="100000"/>
              </a:lnSpc>
              <a:buFont typeface="Arial" panose="020B0604020202020204" pitchFamily="34" charset="0"/>
              <a:buChar char="•"/>
            </a:pPr>
            <a:r>
              <a:rPr lang="en-US" dirty="0" smtClean="0"/>
              <a:t>Confidential meeting with EDI representative</a:t>
            </a:r>
          </a:p>
          <a:p>
            <a:pPr marL="285750" indent="-285750">
              <a:lnSpc>
                <a:spcPct val="100000"/>
              </a:lnSpc>
              <a:buFont typeface="Arial" panose="020B0604020202020204" pitchFamily="34" charset="0"/>
              <a:buChar char="•"/>
            </a:pPr>
            <a:r>
              <a:rPr lang="en-US" dirty="0" smtClean="0"/>
              <a:t>Data review analyzing the salaries of similarly-situated colleagues</a:t>
            </a:r>
          </a:p>
          <a:p>
            <a:pPr marL="285750" indent="-285750">
              <a:lnSpc>
                <a:spcPct val="100000"/>
              </a:lnSpc>
              <a:buFont typeface="Arial" panose="020B0604020202020204" pitchFamily="34" charset="0"/>
              <a:buChar char="•"/>
            </a:pPr>
            <a:r>
              <a:rPr lang="en-US" spc="-50" dirty="0" smtClean="0">
                <a:solidFill>
                  <a:schemeClr val="tx1"/>
                </a:solidFill>
              </a:rPr>
              <a:t>Follow-up meeting with reporting party to review the data</a:t>
            </a:r>
          </a:p>
          <a:p>
            <a:pPr marL="285750" indent="-285750">
              <a:lnSpc>
                <a:spcPct val="100000"/>
              </a:lnSpc>
              <a:buFont typeface="Arial" panose="020B0604020202020204" pitchFamily="34" charset="0"/>
              <a:buChar char="•"/>
            </a:pPr>
            <a:r>
              <a:rPr lang="en-US" dirty="0" smtClean="0"/>
              <a:t>If the reporting party decides to move forward, EDI will meet with the chair/dean for an explanation of any salary differentials</a:t>
            </a:r>
          </a:p>
          <a:p>
            <a:pPr marL="285750" indent="-285750">
              <a:lnSpc>
                <a:spcPct val="100000"/>
              </a:lnSpc>
              <a:buFont typeface="Arial" panose="020B0604020202020204" pitchFamily="34" charset="0"/>
              <a:buChar char="•"/>
            </a:pPr>
            <a:r>
              <a:rPr lang="en-US" spc="-50" dirty="0" smtClean="0">
                <a:solidFill>
                  <a:schemeClr val="tx1"/>
                </a:solidFill>
              </a:rPr>
              <a:t>Resolution or an explanation of why a resolution is not supported by the evidence.</a:t>
            </a:r>
            <a:endParaRPr lang="en-US" spc="-50" dirty="0">
              <a:solidFill>
                <a:schemeClr val="tx1"/>
              </a:solidFill>
            </a:endParaRPr>
          </a:p>
        </p:txBody>
      </p:sp>
      <p:sp>
        <p:nvSpPr>
          <p:cNvPr id="3" name="Title 2"/>
          <p:cNvSpPr>
            <a:spLocks noGrp="1"/>
          </p:cNvSpPr>
          <p:nvPr>
            <p:ph type="title"/>
          </p:nvPr>
        </p:nvSpPr>
        <p:spPr/>
        <p:txBody>
          <a:bodyPr/>
          <a:lstStyle/>
          <a:p>
            <a:r>
              <a:rPr lang="en-US" dirty="0" smtClean="0"/>
              <a:t>How UB Addresses Individual Cases</a:t>
            </a:r>
            <a:endParaRPr lang="en-US" dirty="0"/>
          </a:p>
        </p:txBody>
      </p:sp>
    </p:spTree>
    <p:extLst>
      <p:ext uri="{BB962C8B-B14F-4D97-AF65-F5344CB8AC3E}">
        <p14:creationId xmlns:p14="http://schemas.microsoft.com/office/powerpoint/2010/main" val="13942493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cap="small" dirty="0" smtClean="0"/>
              <a:t>Questions?</a:t>
            </a:r>
            <a:endParaRPr lang="en-US" cap="small"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1384133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8" y="2189263"/>
            <a:ext cx="11075136" cy="3790483"/>
          </a:xfrm>
        </p:spPr>
        <p:txBody>
          <a:bodyPr/>
          <a:lstStyle/>
          <a:p>
            <a:r>
              <a:rPr lang="en-US" sz="2000" dirty="0" smtClean="0"/>
              <a:t>The Gender Equity Salary Study (GESS) Committee was jointly appointed by the University Provost and the Chair of the Faculty Senate to assess whether there is statistically significant inequity in ladder faculty salaries by gender at the University at Buffalo.</a:t>
            </a:r>
          </a:p>
          <a:p>
            <a:endParaRPr lang="en-US" sz="2000" dirty="0"/>
          </a:p>
          <a:p>
            <a:pPr marL="742939" lvl="1" indent="-285750">
              <a:buFont typeface="Arial" panose="020B0604020202020204" pitchFamily="34" charset="0"/>
              <a:buChar char="•"/>
            </a:pPr>
            <a:r>
              <a:rPr lang="en-US" spc="-50" dirty="0">
                <a:solidFill>
                  <a:schemeClr val="tx1"/>
                </a:solidFill>
              </a:rPr>
              <a:t>Gender equity in salaries is a reasonable expectation of everyone at the University at Buffalo</a:t>
            </a:r>
            <a:r>
              <a:rPr lang="en-US" dirty="0" smtClean="0"/>
              <a:t>.</a:t>
            </a:r>
          </a:p>
          <a:p>
            <a:endParaRPr lang="en-US" sz="2000" dirty="0" smtClean="0"/>
          </a:p>
          <a:p>
            <a:pPr marL="742939" lvl="1" indent="-285750">
              <a:buFont typeface="Arial" panose="020B0604020202020204" pitchFamily="34" charset="0"/>
              <a:buChar char="•"/>
            </a:pPr>
            <a:r>
              <a:rPr lang="en-US" spc="-50" dirty="0">
                <a:solidFill>
                  <a:schemeClr val="tx1"/>
                </a:solidFill>
              </a:rPr>
              <a:t>Factors that should be considered in order to assess salary equity should be factors that </a:t>
            </a:r>
            <a:r>
              <a:rPr lang="en-US" spc="-50" dirty="0" smtClean="0">
                <a:solidFill>
                  <a:schemeClr val="tx1"/>
                </a:solidFill>
              </a:rPr>
              <a:t>may be expected to impact </a:t>
            </a:r>
            <a:r>
              <a:rPr lang="en-US" spc="-50" dirty="0">
                <a:solidFill>
                  <a:schemeClr val="tx1"/>
                </a:solidFill>
              </a:rPr>
              <a:t>salary </a:t>
            </a:r>
            <a:r>
              <a:rPr lang="en-US" spc="-50" dirty="0" smtClean="0">
                <a:solidFill>
                  <a:schemeClr val="tx1"/>
                </a:solidFill>
              </a:rPr>
              <a:t>differences</a:t>
            </a:r>
            <a:r>
              <a:rPr lang="en-US" dirty="0" smtClean="0"/>
              <a:t>.</a:t>
            </a:r>
            <a:endParaRPr lang="en-US" dirty="0"/>
          </a:p>
        </p:txBody>
      </p:sp>
      <p:sp>
        <p:nvSpPr>
          <p:cNvPr id="3" name="Title 2"/>
          <p:cNvSpPr>
            <a:spLocks noGrp="1"/>
          </p:cNvSpPr>
          <p:nvPr>
            <p:ph type="title"/>
          </p:nvPr>
        </p:nvSpPr>
        <p:spPr/>
        <p:txBody>
          <a:bodyPr/>
          <a:lstStyle/>
          <a:p>
            <a:r>
              <a:rPr lang="en-US" dirty="0" smtClean="0"/>
              <a:t>Committee Charge</a:t>
            </a:r>
            <a:endParaRPr lang="en-US" dirty="0"/>
          </a:p>
        </p:txBody>
      </p:sp>
      <p:sp>
        <p:nvSpPr>
          <p:cNvPr id="6" name="TextBox 5"/>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3557612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674763" y="2385195"/>
            <a:ext cx="10305009" cy="3790483"/>
          </a:xfrm>
        </p:spPr>
        <p:txBody>
          <a:bodyPr/>
          <a:lstStyle/>
          <a:p>
            <a:pPr marL="285750" indent="-285750">
              <a:buFont typeface="Arial" panose="020B0604020202020204" pitchFamily="34" charset="0"/>
              <a:buChar char="•"/>
            </a:pPr>
            <a:r>
              <a:rPr lang="en-US" dirty="0"/>
              <a:t>Craig Abbey – Associate Vice President and Director of Institutional Analysis</a:t>
            </a:r>
          </a:p>
          <a:p>
            <a:pPr marL="285750" indent="-285750">
              <a:buFont typeface="Arial" panose="020B0604020202020204" pitchFamily="34" charset="0"/>
              <a:buChar char="•"/>
            </a:pPr>
            <a:r>
              <a:rPr lang="en-US" dirty="0"/>
              <a:t>Glenna Bett – Chair of the Faculty Senate Committee on Equity and Inclusion, Associate Professor, Obstetrics and Gynecology, Jacobs School of Medicine and Biomedical Sciences</a:t>
            </a:r>
          </a:p>
          <a:p>
            <a:pPr marL="285750" indent="-285750">
              <a:buFont typeface="Arial" panose="020B0604020202020204" pitchFamily="34" charset="0"/>
              <a:buChar char="•"/>
            </a:pPr>
            <a:r>
              <a:rPr lang="en-US" dirty="0"/>
              <a:t>Peter Elkin – Chair of the Faculty Senate Committee on Budget Priorities, Professor and Chair, Biomedical Informatics, Professor of Internal Medicine, Jacobs School of Medicine and Biomedical Sciences</a:t>
            </a:r>
          </a:p>
          <a:p>
            <a:pPr marL="285750" indent="-285750">
              <a:buFont typeface="Arial" panose="020B0604020202020204" pitchFamily="34" charset="0"/>
              <a:buChar char="•"/>
            </a:pPr>
            <a:r>
              <a:rPr lang="en-US" dirty="0"/>
              <a:t>Sharon Nolan-Weiss – Director, Office of Equity, Diversity and Inclusion, Title IX and ADA Coordinator</a:t>
            </a:r>
          </a:p>
          <a:p>
            <a:endParaRPr lang="en-US" dirty="0"/>
          </a:p>
        </p:txBody>
      </p:sp>
      <p:sp>
        <p:nvSpPr>
          <p:cNvPr id="3" name="Title 2"/>
          <p:cNvSpPr>
            <a:spLocks noGrp="1"/>
          </p:cNvSpPr>
          <p:nvPr>
            <p:ph type="title"/>
          </p:nvPr>
        </p:nvSpPr>
        <p:spPr/>
        <p:txBody>
          <a:bodyPr/>
          <a:lstStyle/>
          <a:p>
            <a:r>
              <a:rPr lang="en-US" dirty="0" smtClean="0"/>
              <a:t>GESS Committee Co-Chairs</a:t>
            </a:r>
            <a:endParaRPr lang="en-US" dirty="0"/>
          </a:p>
        </p:txBody>
      </p:sp>
      <p:sp>
        <p:nvSpPr>
          <p:cNvPr id="4" name="TextBox 3"/>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13558361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8" y="2376075"/>
            <a:ext cx="8663022" cy="3790483"/>
          </a:xfrm>
        </p:spPr>
        <p:txBody>
          <a:bodyPr/>
          <a:lstStyle/>
          <a:p>
            <a:pPr marL="285750" indent="-285750">
              <a:buFont typeface="Arial" panose="020B0604020202020204" pitchFamily="34" charset="0"/>
              <a:buChar char="•"/>
            </a:pPr>
            <a:r>
              <a:rPr lang="en-US" dirty="0"/>
              <a:t>Sharmista Bagchi-Sen – Professor, Geography</a:t>
            </a:r>
          </a:p>
          <a:p>
            <a:pPr marL="285750" indent="-285750">
              <a:buFont typeface="Arial" panose="020B0604020202020204" pitchFamily="34" charset="0"/>
              <a:buChar char="•"/>
            </a:pPr>
            <a:r>
              <a:rPr lang="en-US" dirty="0"/>
              <a:t>Rajan Batta, – Associate Dean for Faculty Affairs, Human Resources &amp; Diversity, School of Engineering and Applied Sciences</a:t>
            </a:r>
          </a:p>
          <a:p>
            <a:pPr marL="285750" indent="-285750">
              <a:buFont typeface="Arial" panose="020B0604020202020204" pitchFamily="34" charset="0"/>
              <a:buChar char="•"/>
            </a:pPr>
            <a:r>
              <a:rPr lang="en-US" dirty="0"/>
              <a:t>Lucinda Finley – Professor, Law</a:t>
            </a:r>
          </a:p>
          <a:p>
            <a:pPr marL="285750" indent="-285750">
              <a:buFont typeface="Arial" panose="020B0604020202020204" pitchFamily="34" charset="0"/>
              <a:buChar char="•"/>
            </a:pPr>
            <a:r>
              <a:rPr lang="en-US" dirty="0"/>
              <a:t>Brenda Moore – Associate Professor, Sociology</a:t>
            </a:r>
          </a:p>
          <a:p>
            <a:pPr marL="285750" indent="-285750">
              <a:buFont typeface="Arial" panose="020B0604020202020204" pitchFamily="34" charset="0"/>
              <a:buChar char="•"/>
            </a:pPr>
            <a:r>
              <a:rPr lang="en-US" dirty="0"/>
              <a:t>Neel Rao – Assistant Professor, Economics</a:t>
            </a:r>
          </a:p>
          <a:p>
            <a:pPr marL="285750" indent="-285750">
              <a:buFont typeface="Arial" panose="020B0604020202020204" pitchFamily="34" charset="0"/>
              <a:buChar char="•"/>
            </a:pPr>
            <a:r>
              <a:rPr lang="en-US" dirty="0"/>
              <a:t>Gregory Wilding – Professor, Chair, Biostatistics</a:t>
            </a:r>
          </a:p>
          <a:p>
            <a:endParaRPr lang="en-US" dirty="0"/>
          </a:p>
        </p:txBody>
      </p:sp>
      <p:sp>
        <p:nvSpPr>
          <p:cNvPr id="3" name="Title 2"/>
          <p:cNvSpPr>
            <a:spLocks noGrp="1"/>
          </p:cNvSpPr>
          <p:nvPr>
            <p:ph type="title"/>
          </p:nvPr>
        </p:nvSpPr>
        <p:spPr/>
        <p:txBody>
          <a:bodyPr/>
          <a:lstStyle/>
          <a:p>
            <a:r>
              <a:rPr lang="en-US" dirty="0" smtClean="0"/>
              <a:t>GESS Committee Members</a:t>
            </a:r>
            <a:endParaRPr lang="en-US" dirty="0"/>
          </a:p>
        </p:txBody>
      </p:sp>
      <p:sp>
        <p:nvSpPr>
          <p:cNvPr id="4" name="TextBox 3"/>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23913433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7" y="2189263"/>
            <a:ext cx="11093797" cy="3790483"/>
          </a:xfrm>
        </p:spPr>
        <p:txBody>
          <a:bodyPr/>
          <a:lstStyle/>
          <a:p>
            <a:r>
              <a:rPr lang="en-US" sz="2000" dirty="0"/>
              <a:t>The focus of the internal equity study was twofold:</a:t>
            </a:r>
          </a:p>
          <a:p>
            <a:pPr marL="342900" indent="-342900">
              <a:buAutoNum type="arabicPeriod"/>
            </a:pPr>
            <a:r>
              <a:rPr lang="en-US" sz="2000" dirty="0"/>
              <a:t>Determine if there </a:t>
            </a:r>
            <a:r>
              <a:rPr lang="en-US" sz="2000" dirty="0" smtClean="0"/>
              <a:t>is a </a:t>
            </a:r>
            <a:r>
              <a:rPr lang="en-US" sz="2000" dirty="0"/>
              <a:t>statistically significant difference in the pay of tenured and tenure-track faculty </a:t>
            </a:r>
            <a:r>
              <a:rPr lang="en-US" sz="2000" dirty="0" smtClean="0"/>
              <a:t>(ladder) by </a:t>
            </a:r>
            <a:r>
              <a:rPr lang="en-US" sz="2000" dirty="0"/>
              <a:t>gender when controlling for academic rank, time in rank, rank at hire and department affiliation</a:t>
            </a:r>
            <a:r>
              <a:rPr lang="en-US" sz="2000" dirty="0" smtClean="0"/>
              <a:t>.</a:t>
            </a:r>
          </a:p>
          <a:p>
            <a:pPr marL="342900" indent="-342900">
              <a:buAutoNum type="arabicPeriod"/>
            </a:pPr>
            <a:r>
              <a:rPr lang="en-US" sz="2000" dirty="0" smtClean="0"/>
              <a:t>Determine </a:t>
            </a:r>
            <a:r>
              <a:rPr lang="en-US" sz="2000" dirty="0"/>
              <a:t>if there </a:t>
            </a:r>
            <a:r>
              <a:rPr lang="en-US" sz="2000" dirty="0" smtClean="0"/>
              <a:t>is a </a:t>
            </a:r>
            <a:r>
              <a:rPr lang="en-US" sz="2000" dirty="0"/>
              <a:t>statistically significant difference in the pay of tenured and tenure-track faculty </a:t>
            </a:r>
            <a:r>
              <a:rPr lang="en-US" sz="2000" dirty="0" smtClean="0"/>
              <a:t>(ladder) by </a:t>
            </a:r>
            <a:r>
              <a:rPr lang="en-US" sz="2000" dirty="0"/>
              <a:t>gender when controlling for academic rank, time in rank, rank at hire and market factor discipline when comparing the salaries to a national database of academic salaries by discipline.</a:t>
            </a:r>
          </a:p>
        </p:txBody>
      </p:sp>
      <p:sp>
        <p:nvSpPr>
          <p:cNvPr id="3" name="Title 2"/>
          <p:cNvSpPr>
            <a:spLocks noGrp="1"/>
          </p:cNvSpPr>
          <p:nvPr>
            <p:ph type="title"/>
          </p:nvPr>
        </p:nvSpPr>
        <p:spPr/>
        <p:txBody>
          <a:bodyPr/>
          <a:lstStyle/>
          <a:p>
            <a:r>
              <a:rPr lang="en-US" dirty="0" smtClean="0"/>
              <a:t>Specific Aims</a:t>
            </a:r>
            <a:endParaRPr lang="en-US" dirty="0"/>
          </a:p>
        </p:txBody>
      </p:sp>
      <p:sp>
        <p:nvSpPr>
          <p:cNvPr id="5" name="TextBox 4"/>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12828994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7" y="2189263"/>
            <a:ext cx="11084468" cy="3790483"/>
          </a:xfrm>
        </p:spPr>
        <p:txBody>
          <a:bodyPr/>
          <a:lstStyle/>
          <a:p>
            <a:pPr marL="285750" indent="-285750">
              <a:buFont typeface="Arial" panose="020B0604020202020204" pitchFamily="34" charset="0"/>
              <a:buChar char="•"/>
            </a:pPr>
            <a:r>
              <a:rPr lang="en-US" sz="2000" dirty="0" smtClean="0"/>
              <a:t>A Hierarchical Linear Model and Regression analysis were the statistical procedures used in this study and are most often used by researchers in the field to measure unexplained wage differences for gender.</a:t>
            </a:r>
          </a:p>
          <a:p>
            <a:endParaRPr lang="en-US" sz="2000" dirty="0" smtClean="0"/>
          </a:p>
          <a:p>
            <a:pPr marL="285750" indent="-285750">
              <a:buFont typeface="Arial" panose="020B0604020202020204" pitchFamily="34" charset="0"/>
              <a:buChar char="•"/>
            </a:pPr>
            <a:r>
              <a:rPr lang="en-US" sz="2000" dirty="0" smtClean="0"/>
              <a:t>Regression analysis provides information about the average percent difference in salaries between male and female faculty members and whether this change is significantly different from a zero percent (0%) difference.</a:t>
            </a:r>
          </a:p>
          <a:p>
            <a:endParaRPr lang="en-US" sz="2000" dirty="0" smtClean="0"/>
          </a:p>
          <a:p>
            <a:pPr marL="285750" indent="-285750">
              <a:buFont typeface="Arial" panose="020B0604020202020204" pitchFamily="34" charset="0"/>
              <a:buChar char="•"/>
            </a:pPr>
            <a:r>
              <a:rPr lang="en-US" sz="2000" dirty="0" smtClean="0"/>
              <a:t>A 5% significance level was used for this study.  This is considered a standard significance level for this type of study.</a:t>
            </a:r>
          </a:p>
          <a:p>
            <a:endParaRPr lang="en-US" dirty="0" smtClean="0"/>
          </a:p>
          <a:p>
            <a:endParaRPr lang="en-US" dirty="0" smtClean="0"/>
          </a:p>
        </p:txBody>
      </p:sp>
      <p:sp>
        <p:nvSpPr>
          <p:cNvPr id="3" name="Title 2"/>
          <p:cNvSpPr>
            <a:spLocks noGrp="1"/>
          </p:cNvSpPr>
          <p:nvPr>
            <p:ph type="title"/>
          </p:nvPr>
        </p:nvSpPr>
        <p:spPr/>
        <p:txBody>
          <a:bodyPr/>
          <a:lstStyle/>
          <a:p>
            <a:r>
              <a:rPr lang="en-US" dirty="0" smtClean="0"/>
              <a:t>Statistical Methods</a:t>
            </a:r>
            <a:endParaRPr lang="en-US" dirty="0"/>
          </a:p>
        </p:txBody>
      </p:sp>
      <p:sp>
        <p:nvSpPr>
          <p:cNvPr id="5" name="TextBox 4"/>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4796110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8" y="2189263"/>
            <a:ext cx="11047144" cy="4174215"/>
          </a:xfrm>
        </p:spPr>
        <p:txBody>
          <a:bodyPr/>
          <a:lstStyle/>
          <a:p>
            <a:r>
              <a:rPr lang="en-US" sz="2000" b="1" u="sng" dirty="0" smtClean="0"/>
              <a:t>Model 1 – Departmental Salary Comparison</a:t>
            </a:r>
          </a:p>
          <a:p>
            <a:r>
              <a:rPr lang="en-US" sz="2000" dirty="0" smtClean="0"/>
              <a:t>This model tests for gender differences in ladder faculty pay conditional on</a:t>
            </a:r>
          </a:p>
          <a:p>
            <a:pPr marL="742939" lvl="1" indent="-285750">
              <a:buFont typeface="Arial" panose="020B0604020202020204" pitchFamily="34" charset="0"/>
              <a:buChar char="•"/>
            </a:pPr>
            <a:r>
              <a:rPr lang="en-US" spc="-50" dirty="0" smtClean="0">
                <a:solidFill>
                  <a:schemeClr val="tx1"/>
                </a:solidFill>
              </a:rPr>
              <a:t>Current academic rank </a:t>
            </a:r>
          </a:p>
          <a:p>
            <a:pPr marL="742939" lvl="1" indent="-285750">
              <a:buFont typeface="Arial" panose="020B0604020202020204" pitchFamily="34" charset="0"/>
              <a:buChar char="•"/>
            </a:pPr>
            <a:r>
              <a:rPr lang="en-US" spc="-50" dirty="0">
                <a:solidFill>
                  <a:schemeClr val="tx1"/>
                </a:solidFill>
              </a:rPr>
              <a:t>I</a:t>
            </a:r>
            <a:r>
              <a:rPr lang="en-US" spc="-50" dirty="0" smtClean="0">
                <a:solidFill>
                  <a:schemeClr val="tx1"/>
                </a:solidFill>
              </a:rPr>
              <a:t>nitial </a:t>
            </a:r>
            <a:r>
              <a:rPr lang="en-US" spc="-50" dirty="0">
                <a:solidFill>
                  <a:schemeClr val="tx1"/>
                </a:solidFill>
              </a:rPr>
              <a:t>rank</a:t>
            </a:r>
          </a:p>
          <a:p>
            <a:pPr marL="742939" lvl="1" indent="-285750">
              <a:buFont typeface="Arial" panose="020B0604020202020204" pitchFamily="34" charset="0"/>
              <a:buChar char="•"/>
            </a:pPr>
            <a:r>
              <a:rPr lang="en-US" spc="-50" dirty="0">
                <a:solidFill>
                  <a:schemeClr val="tx1"/>
                </a:solidFill>
              </a:rPr>
              <a:t>T</a:t>
            </a:r>
            <a:r>
              <a:rPr lang="en-US" spc="-50" dirty="0" smtClean="0">
                <a:solidFill>
                  <a:schemeClr val="tx1"/>
                </a:solidFill>
              </a:rPr>
              <a:t>ime </a:t>
            </a:r>
            <a:r>
              <a:rPr lang="en-US" spc="-50" dirty="0">
                <a:solidFill>
                  <a:schemeClr val="tx1"/>
                </a:solidFill>
              </a:rPr>
              <a:t>in </a:t>
            </a:r>
            <a:r>
              <a:rPr lang="en-US" spc="-50" dirty="0" smtClean="0">
                <a:solidFill>
                  <a:schemeClr val="tx1"/>
                </a:solidFill>
              </a:rPr>
              <a:t>rank</a:t>
            </a:r>
            <a:endParaRPr lang="en-US" spc="-50" dirty="0">
              <a:solidFill>
                <a:schemeClr val="tx1"/>
              </a:solidFill>
            </a:endParaRPr>
          </a:p>
          <a:p>
            <a:pPr marL="742939" lvl="1" indent="-285750">
              <a:buFont typeface="Arial" panose="020B0604020202020204" pitchFamily="34" charset="0"/>
              <a:buChar char="•"/>
            </a:pPr>
            <a:r>
              <a:rPr lang="en-US" spc="-50" dirty="0">
                <a:solidFill>
                  <a:schemeClr val="tx1"/>
                </a:solidFill>
              </a:rPr>
              <a:t>D</a:t>
            </a:r>
            <a:r>
              <a:rPr lang="en-US" spc="-50" dirty="0" smtClean="0">
                <a:solidFill>
                  <a:schemeClr val="tx1"/>
                </a:solidFill>
              </a:rPr>
              <a:t>epartment affiliation</a:t>
            </a:r>
            <a:endParaRPr lang="en-US" dirty="0"/>
          </a:p>
          <a:p>
            <a:r>
              <a:rPr lang="en-US" sz="2000" b="1" u="sng" dirty="0" smtClean="0"/>
              <a:t>Model 2 – Discipline Salary Comparison</a:t>
            </a:r>
          </a:p>
          <a:p>
            <a:r>
              <a:rPr lang="en-US" sz="2000" dirty="0" smtClean="0"/>
              <a:t>This model tests for gender differences in ladder faculty pay conditional on</a:t>
            </a:r>
          </a:p>
          <a:p>
            <a:pPr marL="742939" lvl="1" indent="-285750">
              <a:buFont typeface="Arial" panose="020B0604020202020204" pitchFamily="34" charset="0"/>
              <a:buChar char="•"/>
            </a:pPr>
            <a:r>
              <a:rPr lang="en-US" spc="-50" dirty="0">
                <a:solidFill>
                  <a:schemeClr val="tx1"/>
                </a:solidFill>
              </a:rPr>
              <a:t>C</a:t>
            </a:r>
            <a:r>
              <a:rPr lang="en-US" spc="-50" dirty="0" smtClean="0">
                <a:solidFill>
                  <a:schemeClr val="tx1"/>
                </a:solidFill>
              </a:rPr>
              <a:t>urrent academic rank</a:t>
            </a:r>
          </a:p>
          <a:p>
            <a:pPr marL="742939" lvl="1" indent="-285750">
              <a:buFont typeface="Arial" panose="020B0604020202020204" pitchFamily="34" charset="0"/>
              <a:buChar char="•"/>
            </a:pPr>
            <a:r>
              <a:rPr lang="en-US" spc="-50" dirty="0" smtClean="0">
                <a:solidFill>
                  <a:schemeClr val="tx1"/>
                </a:solidFill>
              </a:rPr>
              <a:t>Initial rank</a:t>
            </a:r>
            <a:endParaRPr lang="en-US" spc="-50" dirty="0">
              <a:solidFill>
                <a:schemeClr val="tx1"/>
              </a:solidFill>
            </a:endParaRPr>
          </a:p>
          <a:p>
            <a:pPr marL="742939" lvl="1" indent="-285750">
              <a:buFont typeface="Arial" panose="020B0604020202020204" pitchFamily="34" charset="0"/>
              <a:buChar char="•"/>
            </a:pPr>
            <a:r>
              <a:rPr lang="en-US" spc="-50" dirty="0">
                <a:solidFill>
                  <a:schemeClr val="tx1"/>
                </a:solidFill>
              </a:rPr>
              <a:t>T</a:t>
            </a:r>
            <a:r>
              <a:rPr lang="en-US" spc="-50" dirty="0" smtClean="0">
                <a:solidFill>
                  <a:schemeClr val="tx1"/>
                </a:solidFill>
              </a:rPr>
              <a:t>ime </a:t>
            </a:r>
            <a:r>
              <a:rPr lang="en-US" spc="-50" dirty="0">
                <a:solidFill>
                  <a:schemeClr val="tx1"/>
                </a:solidFill>
              </a:rPr>
              <a:t>in rank</a:t>
            </a:r>
          </a:p>
          <a:p>
            <a:pPr marL="742939" lvl="1" indent="-285750">
              <a:buFont typeface="Arial" panose="020B0604020202020204" pitchFamily="34" charset="0"/>
              <a:buChar char="•"/>
            </a:pPr>
            <a:r>
              <a:rPr lang="en-US" spc="-50" dirty="0">
                <a:solidFill>
                  <a:schemeClr val="tx1"/>
                </a:solidFill>
              </a:rPr>
              <a:t>D</a:t>
            </a:r>
            <a:r>
              <a:rPr lang="en-US" spc="-50" dirty="0" smtClean="0">
                <a:solidFill>
                  <a:schemeClr val="tx1"/>
                </a:solidFill>
              </a:rPr>
              <a:t>iscipline-specific </a:t>
            </a:r>
            <a:r>
              <a:rPr lang="en-US" spc="-50" dirty="0">
                <a:solidFill>
                  <a:schemeClr val="tx1"/>
                </a:solidFill>
              </a:rPr>
              <a:t>salary market factor</a:t>
            </a:r>
          </a:p>
          <a:p>
            <a:endParaRPr lang="en-US" dirty="0"/>
          </a:p>
        </p:txBody>
      </p:sp>
      <p:sp>
        <p:nvSpPr>
          <p:cNvPr id="3" name="Title 2"/>
          <p:cNvSpPr>
            <a:spLocks noGrp="1"/>
          </p:cNvSpPr>
          <p:nvPr>
            <p:ph type="title"/>
          </p:nvPr>
        </p:nvSpPr>
        <p:spPr/>
        <p:txBody>
          <a:bodyPr/>
          <a:lstStyle/>
          <a:p>
            <a:r>
              <a:rPr lang="en-US" dirty="0" smtClean="0"/>
              <a:t>Statistical Models</a:t>
            </a:r>
            <a:endParaRPr lang="en-US" dirty="0"/>
          </a:p>
        </p:txBody>
      </p:sp>
      <p:sp>
        <p:nvSpPr>
          <p:cNvPr id="5" name="TextBox 4"/>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7471184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8" y="2189263"/>
            <a:ext cx="10922636" cy="3790483"/>
          </a:xfrm>
        </p:spPr>
        <p:txBody>
          <a:bodyPr/>
          <a:lstStyle/>
          <a:p>
            <a:r>
              <a:rPr lang="en-US" dirty="0" smtClean="0"/>
              <a:t>It was important to the Committee to provide the UB Community with an opportunity to review the proposed methodology, ask questions, and provide suggestions and feedback.</a:t>
            </a:r>
          </a:p>
          <a:p>
            <a:r>
              <a:rPr lang="en-US" dirty="0" smtClean="0"/>
              <a:t>The method was presented to the Faculty Senate Executive committee then the full Faculty Senate where feedback was obtained.</a:t>
            </a:r>
          </a:p>
          <a:p>
            <a:pPr marL="285750" indent="-285750">
              <a:buFont typeface="Arial" panose="020B0604020202020204" pitchFamily="34" charset="0"/>
              <a:buChar char="•"/>
            </a:pPr>
            <a:r>
              <a:rPr lang="en-US" dirty="0"/>
              <a:t>Faculty were invited to attend either of </a:t>
            </a:r>
            <a:r>
              <a:rPr lang="en-US" dirty="0" smtClean="0"/>
              <a:t>two Town </a:t>
            </a:r>
            <a:r>
              <a:rPr lang="en-US" dirty="0"/>
              <a:t>Hall meetings where the GESS study was discussed.</a:t>
            </a:r>
          </a:p>
          <a:p>
            <a:pPr marL="742939" lvl="1" indent="-285750">
              <a:buFont typeface="Arial" panose="020B0604020202020204" pitchFamily="34" charset="0"/>
              <a:buChar char="•"/>
            </a:pPr>
            <a:r>
              <a:rPr lang="en-US" dirty="0" smtClean="0"/>
              <a:t>October 19</a:t>
            </a:r>
            <a:r>
              <a:rPr lang="en-US" baseline="30000" dirty="0" smtClean="0"/>
              <a:t>th</a:t>
            </a:r>
            <a:r>
              <a:rPr lang="en-US" dirty="0" smtClean="0"/>
              <a:t>, 2017 was held on South Campus</a:t>
            </a:r>
          </a:p>
          <a:p>
            <a:pPr marL="742939" lvl="1" indent="-285750">
              <a:buFont typeface="Arial" panose="020B0604020202020204" pitchFamily="34" charset="0"/>
              <a:buChar char="•"/>
            </a:pPr>
            <a:r>
              <a:rPr lang="en-US" dirty="0" smtClean="0"/>
              <a:t>October 23</a:t>
            </a:r>
            <a:r>
              <a:rPr lang="en-US" baseline="30000" dirty="0" smtClean="0"/>
              <a:t>rd</a:t>
            </a:r>
            <a:r>
              <a:rPr lang="en-US" dirty="0" smtClean="0"/>
              <a:t>, 2017 was held on North Campus</a:t>
            </a:r>
          </a:p>
          <a:p>
            <a:pPr marL="285750" indent="-285750">
              <a:buFont typeface="Arial" panose="020B0604020202020204" pitchFamily="34" charset="0"/>
              <a:buChar char="•"/>
            </a:pPr>
            <a:r>
              <a:rPr lang="en-US" dirty="0" smtClean="0"/>
              <a:t>Faculty were also invited to provide feedback by email.</a:t>
            </a:r>
            <a:endParaRPr lang="en-US" dirty="0"/>
          </a:p>
          <a:p>
            <a:pPr marL="285750" indent="-285750">
              <a:buFont typeface="Arial" panose="020B0604020202020204" pitchFamily="34" charset="0"/>
              <a:buChar char="•"/>
            </a:pPr>
            <a:r>
              <a:rPr lang="en-US" dirty="0" smtClean="0"/>
              <a:t>A Frequently Asked Questions (FAQ) has been created to address commonly asked questions pertaining to UB’s Gender Equity </a:t>
            </a:r>
            <a:r>
              <a:rPr lang="en-US" dirty="0"/>
              <a:t>S</a:t>
            </a:r>
            <a:r>
              <a:rPr lang="en-US" dirty="0" smtClean="0"/>
              <a:t>alary </a:t>
            </a:r>
            <a:r>
              <a:rPr lang="en-US" dirty="0"/>
              <a:t>S</a:t>
            </a:r>
            <a:r>
              <a:rPr lang="en-US" dirty="0" smtClean="0"/>
              <a:t>tudy.</a:t>
            </a:r>
            <a:endParaRPr lang="en-US" dirty="0"/>
          </a:p>
        </p:txBody>
      </p:sp>
      <p:sp>
        <p:nvSpPr>
          <p:cNvPr id="3" name="Title 2"/>
          <p:cNvSpPr>
            <a:spLocks noGrp="1"/>
          </p:cNvSpPr>
          <p:nvPr>
            <p:ph type="title"/>
          </p:nvPr>
        </p:nvSpPr>
        <p:spPr/>
        <p:txBody>
          <a:bodyPr/>
          <a:lstStyle/>
          <a:p>
            <a:r>
              <a:rPr lang="en-US" dirty="0" smtClean="0"/>
              <a:t>Stakeholder Input</a:t>
            </a:r>
            <a:endParaRPr lang="en-US" dirty="0"/>
          </a:p>
        </p:txBody>
      </p:sp>
      <p:sp>
        <p:nvSpPr>
          <p:cNvPr id="4" name="TextBox 3"/>
          <p:cNvSpPr txBox="1"/>
          <p:nvPr/>
        </p:nvSpPr>
        <p:spPr>
          <a:xfrm>
            <a:off x="10320260" y="6149512"/>
            <a:ext cx="1171844" cy="523220"/>
          </a:xfrm>
          <a:prstGeom prst="rect">
            <a:avLst/>
          </a:prstGeom>
          <a:noFill/>
        </p:spPr>
        <p:txBody>
          <a:bodyPr wrap="square" rtlCol="0">
            <a:spAutoFit/>
          </a:bodyPr>
          <a:lstStyle/>
          <a:p>
            <a:endParaRPr lang="en-US" sz="1400" dirty="0" smtClean="0">
              <a:solidFill>
                <a:schemeClr val="tx1">
                  <a:lumMod val="75000"/>
                </a:schemeClr>
              </a:solidFill>
            </a:endParaRPr>
          </a:p>
          <a:p>
            <a:r>
              <a:rPr lang="en-US" sz="1400" dirty="0" smtClean="0">
                <a:solidFill>
                  <a:schemeClr val="tx1">
                    <a:lumMod val="75000"/>
                  </a:schemeClr>
                </a:solidFill>
              </a:rPr>
              <a:t>GESS 2018</a:t>
            </a:r>
            <a:endParaRPr lang="en-US" sz="1400" dirty="0">
              <a:solidFill>
                <a:schemeClr val="tx1">
                  <a:lumMod val="75000"/>
                </a:schemeClr>
              </a:solidFill>
            </a:endParaRPr>
          </a:p>
        </p:txBody>
      </p:sp>
    </p:spTree>
    <p:extLst>
      <p:ext uri="{BB962C8B-B14F-4D97-AF65-F5344CB8AC3E}">
        <p14:creationId xmlns:p14="http://schemas.microsoft.com/office/powerpoint/2010/main" val="995701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UB Powerpoint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Template_WIDE" id="{320877F5-9057-5044-9670-55C377C33490}" vid="{043CC7DF-15AC-0F49-A0D1-304573C219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7389</TotalTime>
  <Words>2173</Words>
  <Application>Microsoft Office PowerPoint</Application>
  <PresentationFormat>Widescreen</PresentationFormat>
  <Paragraphs>714</Paragraphs>
  <Slides>27</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Georgia</vt:lpstr>
      <vt:lpstr>LucidaGrande</vt:lpstr>
      <vt:lpstr>Times New Roman</vt:lpstr>
      <vt:lpstr>UB Powerpoint Template</vt:lpstr>
      <vt:lpstr>Overview and Summary Findings of the Gender Equity Salary  Study</vt:lpstr>
      <vt:lpstr>Historical Faculty Salary Equity Analysis at UB</vt:lpstr>
      <vt:lpstr>Committee Charge</vt:lpstr>
      <vt:lpstr>GESS Committee Co-Chairs</vt:lpstr>
      <vt:lpstr>GESS Committee Members</vt:lpstr>
      <vt:lpstr>Specific Aims</vt:lpstr>
      <vt:lpstr>Statistical Methods</vt:lpstr>
      <vt:lpstr>Statistical Models</vt:lpstr>
      <vt:lpstr>Stakeholder Input</vt:lpstr>
      <vt:lpstr>Dataset – Study Group</vt:lpstr>
      <vt:lpstr>Data Collection</vt:lpstr>
      <vt:lpstr>Faculty Demographics</vt:lpstr>
      <vt:lpstr>Unadjusted Gender Pay Gap Comparison</vt:lpstr>
      <vt:lpstr>Faculty Salary Distribution</vt:lpstr>
      <vt:lpstr>Faculty Salaries Before Regression Analysis 25th Percentile, Median, 75th Percentile</vt:lpstr>
      <vt:lpstr>Contribution of Variables to Base Differences in Salaries  </vt:lpstr>
      <vt:lpstr>Contribution of Variables to Total Explained Variance</vt:lpstr>
      <vt:lpstr>Gender + Component R-squared</vt:lpstr>
      <vt:lpstr>Overall Results – Market Factor Model</vt:lpstr>
      <vt:lpstr>PowerPoint Presentation</vt:lpstr>
      <vt:lpstr>Model Fit Results – Market Factor Model</vt:lpstr>
      <vt:lpstr>Model Fit Results – Department Model</vt:lpstr>
      <vt:lpstr>Outlier Analysis</vt:lpstr>
      <vt:lpstr>Discussion</vt:lpstr>
      <vt:lpstr>Limitations</vt:lpstr>
      <vt:lpstr>How UB Addresses Individual Cases</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Powerpoint Template</dc:title>
  <dc:subject/>
  <dc:creator>Microsoft Office User</dc:creator>
  <cp:keywords/>
  <dc:description/>
  <cp:lastModifiedBy>Elkin, Peter</cp:lastModifiedBy>
  <cp:revision>452</cp:revision>
  <cp:lastPrinted>2017-12-18T16:47:46Z</cp:lastPrinted>
  <dcterms:created xsi:type="dcterms:W3CDTF">2016-06-28T14:05:07Z</dcterms:created>
  <dcterms:modified xsi:type="dcterms:W3CDTF">2018-05-01T23:03:11Z</dcterms:modified>
  <cp:category/>
</cp:coreProperties>
</file>